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3" r:id="rId3"/>
    <p:sldId id="286" r:id="rId4"/>
    <p:sldId id="287" r:id="rId5"/>
    <p:sldId id="284" r:id="rId6"/>
    <p:sldId id="285" r:id="rId7"/>
    <p:sldId id="288" r:id="rId8"/>
  </p:sldIdLst>
  <p:sldSz cx="10693400" cy="7562850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423F"/>
    <a:srgbClr val="EDDBDB"/>
    <a:srgbClr val="F1E3E3"/>
    <a:srgbClr val="C45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9" autoAdjust="0"/>
    <p:restoredTop sz="94660"/>
  </p:normalViewPr>
  <p:slideViewPr>
    <p:cSldViewPr>
      <p:cViewPr varScale="1">
        <p:scale>
          <a:sx n="100" d="100"/>
          <a:sy n="100" d="100"/>
        </p:scale>
        <p:origin x="1434" y="10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01804" y="4564829"/>
            <a:ext cx="5612844" cy="43240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noProof="0"/>
              <a:t>Для правки формата примечаний щёлкните мышью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044845" cy="479929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&lt;заголовок&gt;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3971606" y="0"/>
            <a:ext cx="3046429" cy="479929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&lt;дата/время&gt;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9129656"/>
            <a:ext cx="3044845" cy="479929"/>
          </a:xfrm>
          <a:prstGeom prst="rect">
            <a:avLst/>
          </a:prstGeom>
        </p:spPr>
        <p:txBody>
          <a:bodyPr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&lt;нижний колонтитул&gt;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3971606" y="9129656"/>
            <a:ext cx="3046429" cy="479929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fld id="{2AAEE9CD-6B47-4FE4-A561-C8A1BD929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542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body"/>
          </p:nvPr>
        </p:nvSpPr>
        <p:spPr>
          <a:xfrm>
            <a:off x="993299" y="3228897"/>
            <a:ext cx="7938458" cy="3057381"/>
          </a:xfrm>
        </p:spPr>
        <p:txBody>
          <a:bodyPr/>
          <a:lstStyle/>
          <a:p>
            <a:pPr>
              <a:defRPr/>
            </a:pPr>
            <a:endParaRPr lang="ru-RU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5623933" y="6456218"/>
            <a:ext cx="4297953" cy="3383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37" tIns="41219" rIns="82437" bIns="41219" anchor="b"/>
          <a:lstStyle/>
          <a:p>
            <a:pPr algn="r">
              <a:defRPr/>
            </a:pPr>
            <a:fld id="{3E9DA347-DC66-4701-8519-D31B7DC8D744}" type="slidenum">
              <a:rPr lang="ru-RU" sz="11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>
                <a:defRPr/>
              </a:pPr>
              <a:t>2</a:t>
            </a:fld>
            <a:endParaRPr lang="ru-RU" sz="1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793030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body"/>
          </p:nvPr>
        </p:nvSpPr>
        <p:spPr>
          <a:xfrm>
            <a:off x="993299" y="3228897"/>
            <a:ext cx="7938458" cy="3057381"/>
          </a:xfrm>
        </p:spPr>
        <p:txBody>
          <a:bodyPr/>
          <a:lstStyle/>
          <a:p>
            <a:pPr>
              <a:defRPr/>
            </a:pPr>
            <a:endParaRPr lang="ru-RU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5623933" y="6456218"/>
            <a:ext cx="4297953" cy="3383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37" tIns="41219" rIns="82437" bIns="41219" anchor="b"/>
          <a:lstStyle/>
          <a:p>
            <a:pPr algn="r">
              <a:defRPr/>
            </a:pPr>
            <a:fld id="{3E9DA347-DC66-4701-8519-D31B7DC8D744}" type="slidenum">
              <a:rPr lang="ru-RU" sz="11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>
                <a:defRPr/>
              </a:pPr>
              <a:t>3</a:t>
            </a:fld>
            <a:endParaRPr lang="ru-RU" sz="1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243648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body"/>
          </p:nvPr>
        </p:nvSpPr>
        <p:spPr>
          <a:xfrm>
            <a:off x="993299" y="3228897"/>
            <a:ext cx="7938458" cy="3057381"/>
          </a:xfrm>
        </p:spPr>
        <p:txBody>
          <a:bodyPr/>
          <a:lstStyle/>
          <a:p>
            <a:pPr>
              <a:defRPr/>
            </a:pPr>
            <a:endParaRPr lang="ru-RU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5623933" y="6456218"/>
            <a:ext cx="4297953" cy="3383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37" tIns="41219" rIns="82437" bIns="41219" anchor="b"/>
          <a:lstStyle/>
          <a:p>
            <a:pPr algn="r">
              <a:defRPr/>
            </a:pPr>
            <a:fld id="{3E9DA347-DC66-4701-8519-D31B7DC8D744}" type="slidenum">
              <a:rPr lang="ru-RU" sz="11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>
                <a:defRPr/>
              </a:pPr>
              <a:t>4</a:t>
            </a:fld>
            <a:endParaRPr lang="ru-RU" sz="1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44723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body"/>
          </p:nvPr>
        </p:nvSpPr>
        <p:spPr>
          <a:xfrm>
            <a:off x="993299" y="3228897"/>
            <a:ext cx="7938458" cy="3057381"/>
          </a:xfrm>
        </p:spPr>
        <p:txBody>
          <a:bodyPr/>
          <a:lstStyle/>
          <a:p>
            <a:pPr>
              <a:defRPr/>
            </a:pPr>
            <a:endParaRPr lang="ru-RU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5623933" y="6456218"/>
            <a:ext cx="4297953" cy="3383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37" tIns="41219" rIns="82437" bIns="41219" anchor="b"/>
          <a:lstStyle/>
          <a:p>
            <a:pPr algn="r">
              <a:defRPr/>
            </a:pPr>
            <a:fld id="{3E9DA347-DC66-4701-8519-D31B7DC8D744}" type="slidenum">
              <a:rPr lang="ru-RU" sz="11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>
                <a:defRPr/>
              </a:pPr>
              <a:t>5</a:t>
            </a:fld>
            <a:endParaRPr lang="ru-RU" sz="1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45748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body"/>
          </p:nvPr>
        </p:nvSpPr>
        <p:spPr>
          <a:xfrm>
            <a:off x="993299" y="3228897"/>
            <a:ext cx="7938458" cy="3057381"/>
          </a:xfrm>
        </p:spPr>
        <p:txBody>
          <a:bodyPr/>
          <a:lstStyle/>
          <a:p>
            <a:pPr>
              <a:defRPr/>
            </a:pPr>
            <a:endParaRPr lang="ru-RU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5623933" y="6456218"/>
            <a:ext cx="4297953" cy="3383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37" tIns="41219" rIns="82437" bIns="41219" anchor="b"/>
          <a:lstStyle/>
          <a:p>
            <a:pPr algn="r">
              <a:defRPr/>
            </a:pPr>
            <a:fld id="{3E9DA347-DC66-4701-8519-D31B7DC8D744}" type="slidenum">
              <a:rPr lang="ru-RU" sz="11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>
                <a:defRPr/>
              </a:pPr>
              <a:t>6</a:t>
            </a:fld>
            <a:endParaRPr lang="ru-RU" sz="1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08290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body"/>
          </p:nvPr>
        </p:nvSpPr>
        <p:spPr>
          <a:xfrm>
            <a:off x="993299" y="3228897"/>
            <a:ext cx="7938458" cy="3057381"/>
          </a:xfrm>
        </p:spPr>
        <p:txBody>
          <a:bodyPr/>
          <a:lstStyle/>
          <a:p>
            <a:pPr>
              <a:defRPr/>
            </a:pPr>
            <a:endParaRPr lang="ru-RU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5623933" y="6456218"/>
            <a:ext cx="4297953" cy="3383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37" tIns="41219" rIns="82437" bIns="41219" anchor="b"/>
          <a:lstStyle/>
          <a:p>
            <a:pPr algn="r">
              <a:defRPr/>
            </a:pPr>
            <a:fld id="{3E9DA347-DC66-4701-8519-D31B7DC8D744}" type="slidenum">
              <a:rPr lang="ru-RU" sz="11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>
                <a:defRPr/>
              </a:pPr>
              <a:t>7</a:t>
            </a:fld>
            <a:endParaRPr lang="ru-RU" sz="1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46697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7150" y="1768475"/>
            <a:ext cx="5497513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7150" y="1768475"/>
            <a:ext cx="5497513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34600" y="301680"/>
            <a:ext cx="9623520" cy="585360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534988" y="301625"/>
            <a:ext cx="96234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34988" y="1770063"/>
            <a:ext cx="9623425" cy="438467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675"/>
            <a:ext cx="10809288" cy="762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50" y="1566863"/>
            <a:ext cx="3214688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stomShape 2"/>
          <p:cNvSpPr/>
          <p:nvPr/>
        </p:nvSpPr>
        <p:spPr>
          <a:xfrm>
            <a:off x="4192588" y="1709738"/>
            <a:ext cx="6286500" cy="40005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ru-RU" sz="4000" b="1" dirty="0" smtClean="0"/>
              <a:t>Процесс</a:t>
            </a:r>
            <a:endParaRPr lang="ru-RU" sz="4000" dirty="0"/>
          </a:p>
          <a:p>
            <a:r>
              <a:rPr lang="ru-RU" sz="4000" dirty="0"/>
              <a:t>«Привлечение инвестора в добычу торфа»</a:t>
            </a:r>
          </a:p>
          <a:p>
            <a:pPr marL="11113">
              <a:defRPr/>
            </a:pPr>
            <a:endParaRPr lang="ru-RU" altLang="ru-RU" sz="3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11113">
              <a:defRPr/>
            </a:pPr>
            <a:endParaRPr lang="ru-RU" altLang="ru-RU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84832" y="5581625"/>
            <a:ext cx="6294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just"/>
            <a:r>
              <a:rPr lang="ru-RU" sz="2400" b="1" dirty="0" smtClean="0">
                <a:latin typeface="Calibri" panose="020F0502020204030204" pitchFamily="34" charset="0"/>
                <a:cs typeface="PF Din Text Comp Pro"/>
              </a:rPr>
              <a:t>Руководитель процесса: </a:t>
            </a:r>
          </a:p>
          <a:p>
            <a:r>
              <a:rPr lang="ru-RU" sz="2400" dirty="0" smtClean="0"/>
              <a:t>Шарапова О.В., директор департамента недропользования, геоинформации и обеспечения деятельности  министерства</a:t>
            </a:r>
            <a:endParaRPr lang="ru-RU" sz="2400" dirty="0">
              <a:latin typeface="Calibri" panose="020F0502020204030204" pitchFamily="34" charset="0"/>
              <a:cs typeface="PF Din Text Comp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6829425"/>
            <a:ext cx="10810876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Рисунок 1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3388" y="6931025"/>
            <a:ext cx="508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CustomShape 2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defRPr/>
            </a:pPr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ustomShape 1"/>
          <p:cNvSpPr/>
          <p:nvPr/>
        </p:nvSpPr>
        <p:spPr>
          <a:xfrm>
            <a:off x="203200" y="6996113"/>
            <a:ext cx="4094163" cy="211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defRPr/>
            </a:pPr>
            <a:r>
              <a:rPr lang="ru-RU" sz="1300" dirty="0">
                <a:solidFill>
                  <a:schemeClr val="bg1"/>
                </a:solidFill>
                <a:latin typeface="Cambria" pitchFamily="18" charset="0"/>
              </a:rPr>
              <a:t>МИНИСТЕРСТВО ПРИРОДНЫХ РЕСУРСОВ, ЛЕСНОГО ХОЗЯЙСТВА И ЭКОЛОГИИ НОВГОРОДСКОЙ ОБЛАСТИ</a:t>
            </a:r>
          </a:p>
          <a:p>
            <a:pPr marL="12600"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74951" y="397049"/>
            <a:ext cx="99469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just"/>
            <a:r>
              <a:rPr lang="ru-RU" sz="32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Миссия процесса: Привлечение инвестора в добычу торфа </a:t>
            </a:r>
            <a:r>
              <a:rPr lang="ru-RU" sz="3200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- увеличение </a:t>
            </a:r>
            <a:r>
              <a:rPr lang="ru-RU" sz="3200" dirty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поступлений в доходную часть областного </a:t>
            </a:r>
            <a:r>
              <a:rPr lang="ru-RU" sz="3200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бюджета (в </a:t>
            </a:r>
            <a:r>
              <a:rPr lang="ru-RU" sz="3200" dirty="0" err="1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т.ч</a:t>
            </a:r>
            <a:r>
              <a:rPr lang="ru-RU" sz="3200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. налога </a:t>
            </a:r>
            <a:r>
              <a:rPr lang="ru-RU" sz="3200" dirty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на добычу полезных ископаемых и других </a:t>
            </a:r>
            <a:r>
              <a:rPr lang="ru-RU" sz="3200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поступлений </a:t>
            </a:r>
            <a:r>
              <a:rPr lang="ru-RU" sz="3200" dirty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от </a:t>
            </a:r>
            <a:r>
              <a:rPr lang="ru-RU" sz="3200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сферы недропользования); </a:t>
            </a:r>
            <a:endParaRPr lang="ru-RU" sz="3200" dirty="0">
              <a:solidFill>
                <a:schemeClr val="accent2"/>
              </a:solidFill>
              <a:latin typeface="Calibri" panose="020F0502020204030204" pitchFamily="34" charset="0"/>
              <a:cs typeface="PF Din Text Comp Pro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4951" y="3028399"/>
            <a:ext cx="97572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just"/>
            <a:r>
              <a:rPr lang="ru-RU" sz="32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Цель процесса:</a:t>
            </a:r>
            <a:r>
              <a:rPr lang="ru-RU" sz="3200" b="1" dirty="0" smtClean="0">
                <a:solidFill>
                  <a:srgbClr val="C0504D"/>
                </a:solidFill>
                <a:latin typeface="Calibri" panose="020F0502020204030204" pitchFamily="34" charset="0"/>
                <a:cs typeface="PF Din Text Comp Pro"/>
              </a:rPr>
              <a:t> Привлечение </a:t>
            </a:r>
            <a:r>
              <a:rPr lang="ru-RU" sz="3200" b="1" dirty="0">
                <a:solidFill>
                  <a:srgbClr val="C0504D"/>
                </a:solidFill>
                <a:latin typeface="Calibri" panose="020F0502020204030204" pitchFamily="34" charset="0"/>
                <a:cs typeface="PF Din Text Comp Pro"/>
              </a:rPr>
              <a:t>инвестора в добычу </a:t>
            </a:r>
            <a:r>
              <a:rPr lang="ru-RU" sz="3200" b="1" dirty="0" smtClean="0">
                <a:solidFill>
                  <a:srgbClr val="C0504D"/>
                </a:solidFill>
                <a:latin typeface="Calibri" panose="020F0502020204030204" pitchFamily="34" charset="0"/>
                <a:cs typeface="PF Din Text Comp Pro"/>
              </a:rPr>
              <a:t>торфа </a:t>
            </a:r>
            <a:r>
              <a:rPr lang="ru-RU" sz="3200" dirty="0" smtClean="0">
                <a:solidFill>
                  <a:srgbClr val="C0504D"/>
                </a:solidFill>
                <a:latin typeface="Calibri" panose="020F0502020204030204" pitchFamily="34" charset="0"/>
                <a:cs typeface="PF Din Text Comp Pro"/>
              </a:rPr>
              <a:t>(</a:t>
            </a:r>
            <a:r>
              <a:rPr lang="ru-RU" sz="3200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привлечение </a:t>
            </a:r>
            <a:r>
              <a:rPr lang="ru-RU" sz="3200" dirty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не менее одного инвестора в сферу добычи </a:t>
            </a:r>
            <a:r>
              <a:rPr lang="ru-RU" sz="3200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торфа);</a:t>
            </a:r>
            <a:endParaRPr lang="ru-RU" sz="3200" dirty="0">
              <a:solidFill>
                <a:schemeClr val="accent2"/>
              </a:solidFill>
              <a:latin typeface="Calibri" panose="020F0502020204030204" pitchFamily="34" charset="0"/>
              <a:cs typeface="PF Din Text Comp Pro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0647" y="4648859"/>
            <a:ext cx="97572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just"/>
            <a:r>
              <a:rPr lang="ru-RU" sz="32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Результат процесса:</a:t>
            </a:r>
            <a:r>
              <a:rPr lang="ru-RU" sz="3200" b="1" dirty="0" smtClean="0">
                <a:solidFill>
                  <a:srgbClr val="C0504D"/>
                </a:solidFill>
                <a:latin typeface="Calibri" panose="020F0502020204030204" pitchFamily="34" charset="0"/>
                <a:cs typeface="PF Din Text Comp Pro"/>
              </a:rPr>
              <a:t> Привлечение </a:t>
            </a:r>
            <a:r>
              <a:rPr lang="ru-RU" sz="3200" b="1" dirty="0">
                <a:solidFill>
                  <a:srgbClr val="C0504D"/>
                </a:solidFill>
                <a:latin typeface="Calibri" panose="020F0502020204030204" pitchFamily="34" charset="0"/>
                <a:cs typeface="PF Din Text Comp Pro"/>
              </a:rPr>
              <a:t>инвестора в добычу </a:t>
            </a:r>
            <a:r>
              <a:rPr lang="ru-RU" sz="3200" b="1" dirty="0" smtClean="0">
                <a:solidFill>
                  <a:srgbClr val="C0504D"/>
                </a:solidFill>
                <a:latin typeface="Calibri" panose="020F0502020204030204" pitchFamily="34" charset="0"/>
                <a:cs typeface="PF Din Text Comp Pro"/>
              </a:rPr>
              <a:t>торфа</a:t>
            </a:r>
            <a:r>
              <a:rPr lang="ru-RU" sz="3200" dirty="0" smtClean="0">
                <a:solidFill>
                  <a:srgbClr val="C0504D"/>
                </a:solidFill>
                <a:latin typeface="Calibri" panose="020F0502020204030204" pitchFamily="34" charset="0"/>
                <a:cs typeface="PF Din Text Comp Pro"/>
              </a:rPr>
              <a:t> </a:t>
            </a:r>
            <a:r>
              <a:rPr lang="ru-RU" sz="3200" spc="-40" dirty="0" smtClean="0">
                <a:solidFill>
                  <a:srgbClr val="C0504D"/>
                </a:solidFill>
                <a:latin typeface="Calibri" panose="020F0502020204030204" pitchFamily="34" charset="0"/>
                <a:cs typeface="PF Din Text Comp Pro"/>
              </a:rPr>
              <a:t>(</a:t>
            </a:r>
            <a:r>
              <a:rPr lang="ru-RU" sz="3200" spc="-40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предоставлена лицензия </a:t>
            </a:r>
            <a:r>
              <a:rPr lang="ru-RU" sz="3200" spc="-40" dirty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на пользование недрами по итогам </a:t>
            </a:r>
            <a:r>
              <a:rPr lang="ru-RU" sz="3200" spc="-40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проведения аукциона).</a:t>
            </a:r>
            <a:endParaRPr lang="ru-RU" sz="3200" spc="-40" dirty="0">
              <a:solidFill>
                <a:schemeClr val="accent2"/>
              </a:solidFill>
              <a:latin typeface="Calibri" panose="020F0502020204030204" pitchFamily="34" charset="0"/>
              <a:cs typeface="PF Din Text Comp Pro"/>
            </a:endParaRPr>
          </a:p>
        </p:txBody>
      </p:sp>
    </p:spTree>
    <p:extLst>
      <p:ext uri="{BB962C8B-B14F-4D97-AF65-F5344CB8AC3E}">
        <p14:creationId xmlns:p14="http://schemas.microsoft.com/office/powerpoint/2010/main" val="3064732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6829425"/>
            <a:ext cx="10810876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Рисунок 1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3388" y="6931025"/>
            <a:ext cx="508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CustomShape 2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defRPr/>
            </a:pPr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3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ustomShape 1"/>
          <p:cNvSpPr/>
          <p:nvPr/>
        </p:nvSpPr>
        <p:spPr>
          <a:xfrm>
            <a:off x="203200" y="6996113"/>
            <a:ext cx="4094163" cy="211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defRPr/>
            </a:pPr>
            <a:r>
              <a:rPr lang="ru-RU" sz="1300" dirty="0">
                <a:solidFill>
                  <a:schemeClr val="bg1"/>
                </a:solidFill>
                <a:latin typeface="Cambria" pitchFamily="18" charset="0"/>
              </a:rPr>
              <a:t>МИНИСТЕРСТВО ПРИРОДНЫХ РЕСУРСОВ, ЛЕСНОГО ХОЗЯЙСТВА И ЭКОЛОГИИ НОВГОРОДСКОЙ ОБЛАСТИ</a:t>
            </a:r>
          </a:p>
          <a:p>
            <a:pPr marL="12600"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3200" y="545596"/>
            <a:ext cx="10109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ctr"/>
            <a:r>
              <a:rPr lang="ru-RU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Процесс «</a:t>
            </a:r>
            <a:r>
              <a:rPr lang="ru-RU" sz="2800" b="1" dirty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Привлечение инвестора в добычу торфа</a:t>
            </a:r>
            <a:r>
              <a:rPr lang="ru-RU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»</a:t>
            </a:r>
            <a:endParaRPr lang="ru-RU" sz="2800" dirty="0">
              <a:solidFill>
                <a:schemeClr val="accent2"/>
              </a:solidFill>
              <a:latin typeface="Calibri" panose="020F0502020204030204" pitchFamily="34" charset="0"/>
              <a:cs typeface="PF Din Text Comp Pro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10" y="3719760"/>
            <a:ext cx="3405235" cy="22701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9" y="1496679"/>
            <a:ext cx="3405235" cy="22701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445" y="1498257"/>
            <a:ext cx="5492085" cy="447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306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6829425"/>
            <a:ext cx="10810876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Рисунок 1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3388" y="6931025"/>
            <a:ext cx="508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CustomShape 2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defRPr/>
            </a:pP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/4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ustomShape 1"/>
          <p:cNvSpPr/>
          <p:nvPr/>
        </p:nvSpPr>
        <p:spPr>
          <a:xfrm>
            <a:off x="203200" y="6996113"/>
            <a:ext cx="4094163" cy="211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defRPr/>
            </a:pPr>
            <a:r>
              <a:rPr lang="ru-RU" sz="1300" dirty="0">
                <a:solidFill>
                  <a:schemeClr val="bg1"/>
                </a:solidFill>
                <a:latin typeface="Cambria" pitchFamily="18" charset="0"/>
              </a:rPr>
              <a:t>МИНИСТЕРСТВО ПРИРОДНЫХ РЕСУРСОВ, ЛЕСНОГО ХОЗЯЙСТВА И ЭКОЛОГИИ НОВГОРОДСКОЙ ОБЛАСТИ</a:t>
            </a:r>
          </a:p>
          <a:p>
            <a:pPr marL="12600"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9766" y="0"/>
            <a:ext cx="10109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ctr"/>
            <a:r>
              <a:rPr lang="ru-RU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Аукционы</a:t>
            </a:r>
            <a:endParaRPr lang="ru-RU" sz="2800" dirty="0">
              <a:solidFill>
                <a:schemeClr val="accent2"/>
              </a:solidFill>
              <a:latin typeface="Calibri" panose="020F0502020204030204" pitchFamily="34" charset="0"/>
              <a:cs typeface="PF Din Text Comp Pro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0140" y="608102"/>
            <a:ext cx="73809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0" indent="360000" algn="just"/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PF Din Text Comp Pro"/>
              </a:rPr>
              <a:t>Подготовлена документация об аукционе на право пользования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PF Din Text Comp Pro"/>
              </a:rPr>
              <a:t>участком недр «</a:t>
            </a:r>
            <a:r>
              <a:rPr lang="ru-RU" sz="1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PF Din Text Comp Pro"/>
              </a:rPr>
              <a:t>Клепцы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PF Din Text Comp Pro"/>
              </a:rPr>
              <a:t>» месторождения «</a:t>
            </a:r>
            <a:r>
              <a:rPr lang="ru-RU" sz="1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PF Din Text Comp Pro"/>
              </a:rPr>
              <a:t>Тёсово-Нетыльское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PF Din Text Comp Pro"/>
              </a:rPr>
              <a:t>»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PF Din Text Comp Pro"/>
              </a:rPr>
              <a:t>, расположенном в Новгородском муниципальном районе Новгородской области, с целью разведки и добычи торфа, утвержденная приказом министерства природных ресурсов, лесного хозяйства и экологии Новгородской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PF Din Text Comp Pro"/>
              </a:rPr>
              <a:t>области.</a:t>
            </a:r>
          </a:p>
          <a:p>
            <a:pPr marR="6350" indent="360000" algn="just"/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PF Din Text Comp Pro"/>
              </a:rPr>
              <a:t>Площадь участка недр «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PF Din Text Comp Pro"/>
              </a:rPr>
              <a:t>Клепцы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PF Din Text Comp Pro"/>
              </a:rPr>
              <a:t>» месторождения «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PF Din Text Comp Pro"/>
              </a:rPr>
              <a:t>Тёсово-Нетыльское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PF Din Text Comp Pro"/>
              </a:rPr>
              <a:t>» –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PF Din Text Comp Pro"/>
              </a:rPr>
              <a:t>149,1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PF Din Text Comp Pro"/>
              </a:rPr>
              <a:t>га.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PF Din Text Comp Pro"/>
              </a:rPr>
              <a:t>Балансовые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PF Din Text Comp Pro"/>
              </a:rPr>
              <a:t>запасы участка недр «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PF Din Text Comp Pro"/>
              </a:rPr>
              <a:t>Клепцы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PF Din Text Comp Pro"/>
              </a:rPr>
              <a:t>»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PF Din Text Comp Pro"/>
              </a:rPr>
              <a:t>по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PF Din Text Comp Pro"/>
              </a:rPr>
              <a:t>категории А составляют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PF Din Text Comp Pro"/>
              </a:rPr>
              <a:t>1483,4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PF Din Text Comp Pro"/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PF Din Text Comp Pro"/>
              </a:rPr>
              <a:t>тыс.т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PF Din Text Comp Pro"/>
              </a:rPr>
              <a:t>. при 40% условной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PF Din Text Comp Pro"/>
              </a:rPr>
              <a:t>влаге.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6008" y="2633566"/>
            <a:ext cx="736501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Подготовлена документация об аукционе на право пользования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участком недр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«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Отхожий Лес-1» месторождения ««Отхожий Лес»,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расположенном в Чудовском муниципальном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районе Новгородской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области, с целью разведки и добычи торфа, утвержденная приказом министерства природных ресурсов, лесного хозяйства и экологии Новгородской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области.</a:t>
            </a:r>
          </a:p>
          <a:p>
            <a:pPr indent="360000" algn="just"/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Площадь участка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недр «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Отхожий Лес-1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–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330,0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га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Балансовые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запасы торфа составляют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2300 </a:t>
            </a:r>
            <a:r>
              <a:rPr lang="ru-RU" sz="1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тыс.тонн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при 40 % условной влаге. Средняя глубина торфяной залежи составляет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3,4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199" y="4686204"/>
            <a:ext cx="72878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Подготовлена документация об аукционе на право пользования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участком недр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Отхожий Лес-2» месторождения ««Отхожий Лес»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расположенном в Чудовском муниципальном районе Новгородской области, с целью разведки и добычи торфа, утвержденная приказом министерства природных ресурсов, лесного хозяйства и экологии Новгородской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области.</a:t>
            </a:r>
          </a:p>
          <a:p>
            <a:pPr indent="360000" algn="just"/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Площадь участка недр «Отхожий Лес-2»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475,0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га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Балансовые запасы торфа составляют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3300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тыс.тонн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40 % условной влаге. Средняя глубина торфяной залежи составляет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3,4 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0956" y="676091"/>
            <a:ext cx="2750344" cy="18710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8049" y="2755064"/>
            <a:ext cx="2790834" cy="17463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8049" y="4702056"/>
            <a:ext cx="2790834" cy="188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085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6829425"/>
            <a:ext cx="10810876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Рисунок 1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3388" y="6931025"/>
            <a:ext cx="508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CustomShape 2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defRPr/>
            </a:pPr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ustomShape 1"/>
          <p:cNvSpPr/>
          <p:nvPr/>
        </p:nvSpPr>
        <p:spPr>
          <a:xfrm>
            <a:off x="203200" y="6996113"/>
            <a:ext cx="4094163" cy="211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defRPr/>
            </a:pPr>
            <a:r>
              <a:rPr lang="ru-RU" sz="1300" dirty="0">
                <a:solidFill>
                  <a:schemeClr val="bg1"/>
                </a:solidFill>
                <a:latin typeface="Cambria" pitchFamily="18" charset="0"/>
              </a:rPr>
              <a:t>МИНИСТЕРСТВО ПРИРОДНЫХ РЕСУРСОВ, ЛЕСНОГО ХОЗЯЙСТВА И ЭКОЛОГИИ НОВГОРОДСКОЙ ОБЛАСТИ</a:t>
            </a:r>
          </a:p>
          <a:p>
            <a:pPr marL="12600"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3200" y="18851"/>
            <a:ext cx="9894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ctr"/>
            <a:r>
              <a:rPr lang="ru-RU" sz="2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Инвестиционные площадки</a:t>
            </a:r>
            <a:endParaRPr lang="ru-RU" sz="2400" b="1" dirty="0">
              <a:solidFill>
                <a:schemeClr val="accent2"/>
              </a:solidFill>
              <a:latin typeface="Calibri" panose="020F0502020204030204" pitchFamily="34" charset="0"/>
              <a:cs typeface="PF Din Text Comp Pro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46" y="701974"/>
            <a:ext cx="4078423" cy="288648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18400" y="459492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ctr"/>
            <a:r>
              <a:rPr lang="ru-RU" sz="1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Месторождение торфа Отхожий лес</a:t>
            </a:r>
            <a:endParaRPr lang="ru-RU" sz="1400" b="1" dirty="0">
              <a:solidFill>
                <a:schemeClr val="accent2"/>
              </a:solidFill>
              <a:latin typeface="Calibri" panose="020F0502020204030204" pitchFamily="34" charset="0"/>
              <a:cs typeface="PF Din Text Comp Pro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34732" y="437198"/>
            <a:ext cx="3456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ctr"/>
            <a:r>
              <a:rPr lang="ru-RU" sz="1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Месторождение торфа </a:t>
            </a:r>
            <a:r>
              <a:rPr lang="ru-RU" sz="14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Кневицкий</a:t>
            </a:r>
            <a:r>
              <a:rPr lang="ru-RU" sz="1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 мох</a:t>
            </a:r>
            <a:endParaRPr lang="ru-RU" sz="1400" b="1" dirty="0">
              <a:solidFill>
                <a:schemeClr val="accent2"/>
              </a:solidFill>
              <a:latin typeface="Calibri" panose="020F0502020204030204" pitchFamily="34" charset="0"/>
              <a:cs typeface="PF Din Text Comp Pr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716" y="684568"/>
            <a:ext cx="4158384" cy="294307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69575" y="3588457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ctr"/>
            <a:r>
              <a:rPr lang="ru-RU" sz="1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Месторождение торфа Гуляев Мох</a:t>
            </a:r>
            <a:endParaRPr lang="ru-RU" sz="1400" b="1" dirty="0">
              <a:solidFill>
                <a:schemeClr val="accent2"/>
              </a:solidFill>
              <a:latin typeface="Calibri" panose="020F0502020204030204" pitchFamily="34" charset="0"/>
              <a:cs typeface="PF Din Text Comp Pr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5" y="3867727"/>
            <a:ext cx="4067358" cy="28786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413" y="3896234"/>
            <a:ext cx="4034650" cy="285550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021736" y="3627643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ctr"/>
            <a:r>
              <a:rPr lang="ru-RU" sz="1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Месторождение торфа Гладкий Мох</a:t>
            </a:r>
            <a:endParaRPr lang="ru-RU" sz="1400" b="1" dirty="0">
              <a:solidFill>
                <a:schemeClr val="accent2"/>
              </a:solidFill>
              <a:latin typeface="Calibri" panose="020F0502020204030204" pitchFamily="34" charset="0"/>
              <a:cs typeface="PF Din Text Comp Pro"/>
            </a:endParaRPr>
          </a:p>
        </p:txBody>
      </p:sp>
    </p:spTree>
    <p:extLst>
      <p:ext uri="{BB962C8B-B14F-4D97-AF65-F5344CB8AC3E}">
        <p14:creationId xmlns:p14="http://schemas.microsoft.com/office/powerpoint/2010/main" val="27019052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6829425"/>
            <a:ext cx="10810876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Рисунок 1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3388" y="6931025"/>
            <a:ext cx="508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CustomShape 2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defRPr/>
            </a:pPr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ustomShape 1"/>
          <p:cNvSpPr/>
          <p:nvPr/>
        </p:nvSpPr>
        <p:spPr>
          <a:xfrm>
            <a:off x="203200" y="6996113"/>
            <a:ext cx="4094163" cy="211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defRPr/>
            </a:pPr>
            <a:r>
              <a:rPr lang="ru-RU" sz="1300" dirty="0">
                <a:solidFill>
                  <a:schemeClr val="bg1"/>
                </a:solidFill>
                <a:latin typeface="Cambria" pitchFamily="18" charset="0"/>
              </a:rPr>
              <a:t>МИНИСТЕРСТВО ПРИРОДНЫХ РЕСУРСОВ, ЛЕСНОГО ХОЗЯЙСТВА И ЭКОЛОГИИ НОВГОРОДСКОЙ ОБЛАСТИ</a:t>
            </a:r>
          </a:p>
          <a:p>
            <a:pPr marL="12600"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3200" y="18851"/>
            <a:ext cx="9894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ctr"/>
            <a:r>
              <a:rPr lang="ru-RU" sz="2400" b="1" dirty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Инвестиционные площадки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4173" y="394519"/>
            <a:ext cx="42484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ctr"/>
            <a:r>
              <a:rPr lang="ru-RU" sz="1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Месторождение торфа </a:t>
            </a:r>
            <a:r>
              <a:rPr lang="ru-RU" sz="14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Никольско-Лютинское</a:t>
            </a:r>
            <a:endParaRPr lang="ru-RU" sz="1400" b="1" dirty="0">
              <a:solidFill>
                <a:schemeClr val="accent2"/>
              </a:solidFill>
              <a:latin typeface="Calibri" panose="020F0502020204030204" pitchFamily="34" charset="0"/>
              <a:cs typeface="PF Din Text Comp Pro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34732" y="437198"/>
            <a:ext cx="3456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ctr"/>
            <a:r>
              <a:rPr lang="ru-RU" sz="1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Месторождение торфа </a:t>
            </a:r>
            <a:r>
              <a:rPr lang="ru-RU" sz="14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Боровское</a:t>
            </a:r>
            <a:endParaRPr lang="ru-RU" sz="1400" b="1" dirty="0">
              <a:solidFill>
                <a:schemeClr val="accent2"/>
              </a:solidFill>
              <a:latin typeface="Calibri" panose="020F0502020204030204" pitchFamily="34" charset="0"/>
              <a:cs typeface="PF Din Text Comp Pro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83467" y="3665014"/>
            <a:ext cx="37996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ctr"/>
            <a:r>
              <a:rPr lang="ru-RU" sz="1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Месторождение торфа </a:t>
            </a:r>
            <a:r>
              <a:rPr lang="ru-RU" sz="14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Тёсово</a:t>
            </a:r>
            <a:r>
              <a:rPr lang="ru-RU" sz="1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 - </a:t>
            </a:r>
            <a:r>
              <a:rPr lang="ru-RU" sz="14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Нетыльское</a:t>
            </a:r>
            <a:endParaRPr lang="ru-RU" sz="1400" b="1" dirty="0">
              <a:solidFill>
                <a:schemeClr val="accent2"/>
              </a:solidFill>
              <a:latin typeface="Calibri" panose="020F0502020204030204" pitchFamily="34" charset="0"/>
              <a:cs typeface="PF Din Text Comp Pro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1" y="658702"/>
            <a:ext cx="4084390" cy="28907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104" y="764795"/>
            <a:ext cx="4104456" cy="29049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247" y="3939158"/>
            <a:ext cx="4061601" cy="287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43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6829425"/>
            <a:ext cx="10810876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Рисунок 1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3388" y="6931025"/>
            <a:ext cx="508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CustomShape 2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defRPr/>
            </a:pPr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ustomShape 1"/>
          <p:cNvSpPr/>
          <p:nvPr/>
        </p:nvSpPr>
        <p:spPr>
          <a:xfrm>
            <a:off x="203200" y="6996113"/>
            <a:ext cx="4094163" cy="211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defRPr/>
            </a:pPr>
            <a:r>
              <a:rPr lang="ru-RU" sz="1300" dirty="0">
                <a:solidFill>
                  <a:schemeClr val="bg1"/>
                </a:solidFill>
                <a:latin typeface="Cambria" pitchFamily="18" charset="0"/>
              </a:rPr>
              <a:t>МИНИСТЕРСТВО ПРИРОДНЫХ РЕСУРСОВ, ЛЕСНОГО ХОЗЯЙСТВА И ЭКОЛОГИИ НОВГОРОДСКОЙ ОБЛАСТИ</a:t>
            </a:r>
          </a:p>
          <a:p>
            <a:pPr marL="12600"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1502" y="60746"/>
            <a:ext cx="9894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ctr"/>
            <a:r>
              <a:rPr lang="ru-RU" sz="2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Результат процесса</a:t>
            </a:r>
            <a:endParaRPr lang="ru-RU" sz="2400" b="1" dirty="0">
              <a:solidFill>
                <a:schemeClr val="accent2"/>
              </a:solidFill>
              <a:latin typeface="Calibri" panose="020F0502020204030204" pitchFamily="34" charset="0"/>
              <a:cs typeface="PF Din Text Comp Pro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60417" y="2465032"/>
            <a:ext cx="3799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ctr"/>
            <a:r>
              <a:rPr lang="ru-RU" sz="1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Участок недр «</a:t>
            </a:r>
            <a:r>
              <a:rPr lang="ru-RU" sz="14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Клепцы</a:t>
            </a:r>
            <a:r>
              <a:rPr lang="ru-RU" sz="1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» месторождения торфа </a:t>
            </a:r>
            <a:r>
              <a:rPr lang="ru-RU" sz="14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Тёсово</a:t>
            </a:r>
            <a:r>
              <a:rPr lang="ru-RU" sz="1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 – </a:t>
            </a:r>
            <a:r>
              <a:rPr lang="ru-RU" sz="14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Нетыльское</a:t>
            </a:r>
            <a:endParaRPr lang="ru-RU" sz="1400" b="1" dirty="0">
              <a:solidFill>
                <a:schemeClr val="accent2"/>
              </a:solidFill>
              <a:latin typeface="Calibri" panose="020F0502020204030204" pitchFamily="34" charset="0"/>
              <a:cs typeface="PF Din Text Comp Pro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5810" y="675241"/>
            <a:ext cx="95761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0" algn="just"/>
            <a:r>
              <a:rPr lang="ru-RU" dirty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Министерством природных ресурсов, лесного хозяйства и экологии Новгородской области </a:t>
            </a:r>
            <a:r>
              <a:rPr lang="ru-RU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привлечен инвестор в сферу добычи торфа. 19 </a:t>
            </a:r>
            <a:r>
              <a:rPr lang="ru-RU" dirty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декабря выдана лицензия </a:t>
            </a:r>
            <a:r>
              <a:rPr lang="ru-RU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ООО </a:t>
            </a:r>
            <a:r>
              <a:rPr lang="ru-RU" dirty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«</a:t>
            </a:r>
            <a:r>
              <a:rPr lang="ru-RU" dirty="0" err="1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Экотеплострой</a:t>
            </a:r>
            <a:r>
              <a:rPr lang="ru-RU" dirty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» на право пользования недрами с целью разведки и добычи на участок недр «</a:t>
            </a:r>
            <a:r>
              <a:rPr lang="ru-RU" dirty="0" err="1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Клепцы</a:t>
            </a:r>
            <a:r>
              <a:rPr lang="ru-RU" dirty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» с балансовыми запасами </a:t>
            </a:r>
            <a:r>
              <a:rPr lang="ru-RU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1483,4 </a:t>
            </a:r>
            <a:r>
              <a:rPr lang="ru-RU" dirty="0" err="1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тыс.тонн</a:t>
            </a:r>
            <a:r>
              <a:rPr lang="ru-RU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 </a:t>
            </a:r>
            <a:r>
              <a:rPr lang="ru-RU" dirty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торфа месторождения «</a:t>
            </a:r>
            <a:r>
              <a:rPr lang="ru-RU" dirty="0" err="1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Тесово-Нетыльское</a:t>
            </a:r>
            <a:r>
              <a:rPr lang="ru-RU" dirty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», находящиеся в Новгородском муниципальном районе.</a:t>
            </a:r>
          </a:p>
        </p:txBody>
      </p:sp>
      <p:sp>
        <p:nvSpPr>
          <p:cNvPr id="5" name="AutoShape 2" descr="https://zhitomirtorf.hoo.com.ua/uploads/3/16999-1101-1024x5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4808" y="3061345"/>
            <a:ext cx="4651320" cy="31368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810" y="3061345"/>
            <a:ext cx="4628882" cy="315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828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4096</TotalTime>
  <Words>511</Words>
  <Application>Microsoft Office PowerPoint</Application>
  <PresentationFormat>Произвольный</PresentationFormat>
  <Paragraphs>45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Cambria</vt:lpstr>
      <vt:lpstr>DejaVu Sans</vt:lpstr>
      <vt:lpstr>PF Din Text Comp Pro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Танечка</dc:creator>
  <cp:lastModifiedBy>User</cp:lastModifiedBy>
  <cp:revision>332</cp:revision>
  <cp:lastPrinted>2018-01-24T12:05:50Z</cp:lastPrinted>
  <dcterms:created xsi:type="dcterms:W3CDTF">2017-03-10T15:25:40Z</dcterms:created>
  <dcterms:modified xsi:type="dcterms:W3CDTF">2018-12-21T09:23:02Z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reated">
    <vt:filetime>2017-03-03T00:00:00Z</vt:filetime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astSaved">
    <vt:filetime>2017-03-10T00:00:00Z</vt:filetime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17</vt:i4>
  </property>
  <property fmtid="{D5CDD505-2E9C-101B-9397-08002B2CF9AE}" pid="10" name="PresentationFormat">
    <vt:lpwstr>Произвольный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22</vt:i4>
  </property>
</Properties>
</file>