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"/>
  </p:notesMasterIdLst>
  <p:sldIdLst>
    <p:sldId id="315" r:id="rId3"/>
    <p:sldId id="316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500839563445074E-2"/>
          <c:y val="6.0923774159265212E-2"/>
          <c:w val="0.87746084864391949"/>
          <c:h val="0.804639007443814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115059055118111"/>
                  <c:y val="-2.490794179457405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275,8</a:t>
                    </a:r>
                    <a:r>
                      <a:rPr lang="ru-RU" baseline="0" dirty="0"/>
                      <a:t> м</a:t>
                    </a:r>
                    <a:r>
                      <a:rPr lang="ru-RU" dirty="0"/>
                      <a:t>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E6-4DA7-A0A0-1CB7198DA390}"/>
                </c:ext>
              </c:extLst>
            </c:dLbl>
            <c:dLbl>
              <c:idx val="1"/>
              <c:layout>
                <c:manualLayout>
                  <c:x val="9.3259842519685041E-2"/>
                  <c:y val="3.36887104431422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293,7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E6-4DA7-A0A0-1CB7198DA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3 кв. 2018 года</c:v>
                </c:pt>
                <c:pt idx="1">
                  <c:v>3 кв. 2019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275.8</c:v>
                </c:pt>
                <c:pt idx="1">
                  <c:v>293.7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6-4DA7-A0A0-1CB7198DA3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8259186351705982E-2"/>
                  <c:y val="-1.21585672705875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200,5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E6-4DA7-A0A0-1CB7198DA390}"/>
                </c:ext>
              </c:extLst>
            </c:dLbl>
            <c:dLbl>
              <c:idx val="1"/>
              <c:layout>
                <c:manualLayout>
                  <c:x val="7.3197615923009621E-2"/>
                  <c:y val="7.177177302288376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220,4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E6-4DA7-A0A0-1CB7198DA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3 кв. 2018 года</c:v>
                </c:pt>
                <c:pt idx="1">
                  <c:v>3 кв. 2019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200.5</c:v>
                </c:pt>
                <c:pt idx="1">
                  <c:v>220.4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6-4DA7-A0A0-1CB7198DA3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185804899387627E-2"/>
                  <c:y val="1.9839061562464667E-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476,3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E6-4DA7-A0A0-1CB7198DA390}"/>
                </c:ext>
              </c:extLst>
            </c:dLbl>
            <c:dLbl>
              <c:idx val="1"/>
              <c:layout>
                <c:manualLayout>
                  <c:x val="3.5590988626421592E-2"/>
                  <c:y val="-4.1047018377520211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514,1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E6-4DA7-A0A0-1CB7198DA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3 кв. 2018 года</c:v>
                </c:pt>
                <c:pt idx="1">
                  <c:v>3 кв. 2019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476.3</c:v>
                </c:pt>
                <c:pt idx="1">
                  <c:v>514.1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E6-4DA7-A0A0-1CB7198DA3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008448"/>
        <c:axId val="98018432"/>
        <c:axId val="97813376"/>
      </c:bar3DChart>
      <c:catAx>
        <c:axId val="980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18432"/>
        <c:crosses val="autoZero"/>
        <c:auto val="1"/>
        <c:lblAlgn val="ctr"/>
        <c:lblOffset val="100"/>
        <c:noMultiLvlLbl val="0"/>
      </c:catAx>
      <c:valAx>
        <c:axId val="9801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08448"/>
        <c:crosses val="autoZero"/>
        <c:crossBetween val="between"/>
      </c:valAx>
      <c:serAx>
        <c:axId val="97813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alpha val="1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18432"/>
        <c:crosses val="autoZero"/>
      </c:serAx>
      <c:spPr>
        <a:blipFill dpi="0" rotWithShape="1">
          <a:blip xmlns:r="http://schemas.openxmlformats.org/officeDocument/2006/relationships" r:embed="rId3">
            <a:alphaModFix amt="34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>
          <a:glow rad="127000">
            <a:schemeClr val="accent1">
              <a:alpha val="27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b="1" u="sng" dirty="0"/>
              <a:t>Федеральный бюджет </a:t>
            </a:r>
          </a:p>
          <a:p>
            <a:pPr>
              <a:defRPr sz="2400"/>
            </a:pPr>
            <a:r>
              <a:rPr lang="ru-RU" sz="2000" b="1" u="sng" dirty="0"/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169,1 млн. рублей</a:t>
            </a:r>
          </a:p>
        </c:rich>
      </c:tx>
      <c:layout>
        <c:manualLayout>
          <c:xMode val="edge"/>
          <c:yMode val="edge"/>
          <c:x val="0.238690588158139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53239403544006E-2"/>
          <c:y val="0.24962676901975567"/>
          <c:w val="0.84451298891276083"/>
          <c:h val="0.43870396706971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931-4D91-B7AA-841F6B81A4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931-4D91-B7AA-841F6B81A46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931-4D91-B7AA-841F6B81A46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931-4D91-B7AA-841F6B81A462}"/>
              </c:ext>
            </c:extLst>
          </c:dPt>
          <c:dLbls>
            <c:dLbl>
              <c:idx val="0"/>
              <c:layout>
                <c:manualLayout>
                  <c:x val="-7.138197979061757E-2"/>
                  <c:y val="-9.5361462441965962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9,8 %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5552972978507"/>
                      <c:h val="9.93291223212483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31-4D91-B7AA-841F6B81A462}"/>
                </c:ext>
              </c:extLst>
            </c:dLbl>
            <c:dLbl>
              <c:idx val="1"/>
              <c:layout>
                <c:manualLayout>
                  <c:x val="-3.7155092146254322E-2"/>
                  <c:y val="-7.32032122358335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5,5 %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8963476444508"/>
                      <c:h val="8.2819812358620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931-4D91-B7AA-841F6B81A462}"/>
                </c:ext>
              </c:extLst>
            </c:dLbl>
            <c:dLbl>
              <c:idx val="2"/>
              <c:layout>
                <c:manualLayout>
                  <c:x val="-1.3971432101068403E-3"/>
                  <c:y val="-4.8966969278388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>
                        <a:latin typeface="+mn-lt"/>
                      </a:rPr>
                      <a:t>
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20,5%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51618500109528"/>
                      <c:h val="0.1212876504527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31-4D91-B7AA-841F6B81A462}"/>
                </c:ext>
              </c:extLst>
            </c:dLbl>
            <c:dLbl>
              <c:idx val="3"/>
              <c:layout>
                <c:manualLayout>
                  <c:x val="9.8176238915411741E-8"/>
                  <c:y val="-0.154208105606965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
64,2 %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1624369070398"/>
                      <c:h val="0.1292674326919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31-4D91-B7AA-841F6B81A462}"/>
                </c:ext>
              </c:extLst>
            </c:dLbl>
            <c:dLbl>
              <c:idx val="4"/>
              <c:layout>
                <c:manualLayout>
                  <c:x val="0"/>
                  <c:y val="1.1514439815902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62,7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 %</a:t>
                    </a:r>
                    <a:endParaRPr lang="en-US" sz="1600" b="1" dirty="0">
                      <a:solidFill>
                        <a:schemeClr val="tx1"/>
                      </a:solidFill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1292819316374"/>
                      <c:h val="0.11374848669262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931-4D91-B7AA-841F6B81A462}"/>
                </c:ext>
              </c:extLst>
            </c:dLbl>
            <c:dLbl>
              <c:idx val="5"/>
              <c:layout>
                <c:manualLayout>
                  <c:x val="2.4891688858857662E-3"/>
                  <c:y val="7.16646398080000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/>
                      <a:t>
</a:t>
                    </a:r>
                    <a:fld id="{5565DB8B-3070-4142-A77B-D81D7409C75F}" type="PERCENTAGE">
                      <a:rPr lang="en-US" sz="1600" b="1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[ПРОЦЕНТ]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59722993741435"/>
                      <c:h val="0.10882529069126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931-4D91-B7AA-841F6B81A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Договоры аренды лесных участков - 16,6 млн.руб.</c:v>
                </c:pt>
                <c:pt idx="1">
                  <c:v>Неустойки, пени и ущербы - 9,.3 млн.руб.</c:v>
                </c:pt>
                <c:pt idx="2">
                  <c:v>Безнадежные к взысканию (исключенные из ЕГРЮЛ и ЕГРИП) - 34,7 млн. руб.</c:v>
                </c:pt>
                <c:pt idx="3">
                  <c:v>Договоры аренды с  ООО "Крестецкий ЛПК"- 108,5 млн.руб.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9.3000000000000007</c:v>
                </c:pt>
                <c:pt idx="2">
                  <c:v>34.700000000000003</c:v>
                </c:pt>
                <c:pt idx="3">
                  <c:v>108.5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1-4D91-B7AA-841F6B81A46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293696775327106"/>
          <c:w val="0.99988060985224703"/>
          <c:h val="0.31706303224672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572088977904715E-2"/>
          <c:y val="0.14450013979886259"/>
          <c:w val="0.83744161868156974"/>
          <c:h val="0.570025039628154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бюджет2</c:v>
                </c:pt>
              </c:strCache>
            </c:strRef>
          </c:tx>
          <c:spPr>
            <a:ln>
              <a:noFill/>
            </a:ln>
          </c:spPr>
          <c:explosion val="2"/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FD3-44AB-9B7F-F5E020EBDD59}"/>
              </c:ext>
            </c:extLst>
          </c:dPt>
          <c:dPt>
            <c:idx val="1"/>
            <c:bubble3D val="0"/>
            <c:explosion val="28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FD3-44AB-9B7F-F5E020EBDD59}"/>
              </c:ext>
            </c:extLst>
          </c:dPt>
          <c:dPt>
            <c:idx val="2"/>
            <c:bubble3D val="0"/>
            <c:explosion val="7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FD3-44AB-9B7F-F5E020EBDD59}"/>
              </c:ext>
            </c:extLst>
          </c:dPt>
          <c:dPt>
            <c:idx val="3"/>
            <c:bubble3D val="0"/>
            <c:explosion val="19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FD3-44AB-9B7F-F5E020EBDD59}"/>
              </c:ext>
            </c:extLst>
          </c:dPt>
          <c:dLbls>
            <c:dLbl>
              <c:idx val="0"/>
              <c:layout>
                <c:manualLayout>
                  <c:x val="5.5602459404536335E-2"/>
                  <c:y val="2.278562149721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0,8 %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32337401647487"/>
                      <c:h val="5.3587705487528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D3-44AB-9B7F-F5E020EBDD59}"/>
                </c:ext>
              </c:extLst>
            </c:dLbl>
            <c:dLbl>
              <c:idx val="1"/>
              <c:layout>
                <c:manualLayout>
                  <c:x val="-0.5892587039402406"/>
                  <c:y val="0.392044513388433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90,8 </a:t>
                    </a: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05679494140711"/>
                      <c:h val="6.5590500612741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D3-44AB-9B7F-F5E020EBDD59}"/>
                </c:ext>
              </c:extLst>
            </c:dLbl>
            <c:dLbl>
              <c:idx val="2"/>
              <c:layout>
                <c:manualLayout>
                  <c:x val="-0.16317264585025243"/>
                  <c:y val="-2.27547674925133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7,2 %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15784218531213"/>
                      <c:h val="0.11334511865202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D3-44AB-9B7F-F5E020EBDD59}"/>
                </c:ext>
              </c:extLst>
            </c:dLbl>
            <c:dLbl>
              <c:idx val="3"/>
              <c:layout>
                <c:manualLayout>
                  <c:x val="0.46036800954330498"/>
                  <c:y val="-0.472584082650683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1,2 %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4563131110428"/>
                      <c:h val="0.116023984659340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FD3-44AB-9B7F-F5E020EBD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Договоры аренды лесных участков - 10,3 млн. руб.</c:v>
                </c:pt>
                <c:pt idx="1">
                  <c:v>Неустойки, пени  - 1,1 млн. руб.</c:v>
                </c:pt>
                <c:pt idx="2">
                  <c:v>Безнадежные к взысканию (исключенные из ЕГРЮЛ и ЕГРИП) - 1,7 млн. руб.</c:v>
                </c:pt>
                <c:pt idx="3">
                  <c:v>Договоры аренды с ООО "Крестецкий ЛПК" - 130,0 млн.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10.3</c:v>
                </c:pt>
                <c:pt idx="1">
                  <c:v>1.1000000000000001</c:v>
                </c:pt>
                <c:pt idx="2">
                  <c:v>1.7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3-44AB-9B7F-F5E020EBDD5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548494844761243E-2"/>
          <c:y val="0.65602042423712348"/>
          <c:w val="0.92170431767362315"/>
          <c:h val="0.33187335848153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6035-E975-4ECB-921C-D461127F16CB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E10B9-BCA8-4622-8891-942CF9311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BEB87-DEDA-4888-A5BD-638BCD720DCE}" type="slidenum">
              <a:rPr kumimoji="0" lang="ru-RU" sz="13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3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25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05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58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1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2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3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40" y="273564"/>
            <a:ext cx="8229138" cy="114485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40" y="1604494"/>
            <a:ext cx="8229138" cy="39771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0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7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8634" y="6378632"/>
            <a:ext cx="2926732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7473" y="6378632"/>
            <a:ext cx="2102739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3B33-E3BB-4DA7-A7BF-BE3FD420D698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789" y="6378632"/>
            <a:ext cx="2102740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C658-322C-475F-9611-8FBB10EA04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9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862283" rtl="0" eaLnBrk="1" latinLnBrk="0" hangingPunct="1">
        <a:lnSpc>
          <a:spcPct val="90000"/>
        </a:lnSpc>
        <a:spcBef>
          <a:spcPct val="0"/>
        </a:spcBef>
        <a:buNone/>
        <a:defRPr sz="2641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15571" indent="-215571" algn="l" defTabSz="862283" rtl="0" eaLnBrk="1" latinLnBrk="0" hangingPunct="1">
        <a:lnSpc>
          <a:spcPct val="90000"/>
        </a:lnSpc>
        <a:spcBef>
          <a:spcPts val="943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46712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077854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508996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1940137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371279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2420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3562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4703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141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283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424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567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708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849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991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9132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5843" y="385351"/>
            <a:ext cx="1107705" cy="75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276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4276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419856"/>
            <a:ext cx="608152" cy="7045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585E099F-235F-4B92-AB23-9D5CC1CA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879916"/>
              </p:ext>
            </p:extLst>
          </p:nvPr>
        </p:nvGraphicFramePr>
        <p:xfrm>
          <a:off x="0" y="1700807"/>
          <a:ext cx="9144000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47F92A3-C777-4313-90FD-4498DDF5CA66}"/>
              </a:ext>
            </a:extLst>
          </p:cNvPr>
          <p:cNvSpPr txBox="1">
            <a:spLocks/>
          </p:cNvSpPr>
          <p:nvPr/>
        </p:nvSpPr>
        <p:spPr>
          <a:xfrm>
            <a:off x="577744" y="1265964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Плата за использование лесов на 01.10.2019 года </a:t>
            </a:r>
          </a:p>
        </p:txBody>
      </p:sp>
    </p:spTree>
    <p:extLst>
      <p:ext uri="{BB962C8B-B14F-4D97-AF65-F5344CB8AC3E}">
        <p14:creationId xmlns:p14="http://schemas.microsoft.com/office/powerpoint/2010/main" val="226822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932107A-D6AD-42E2-BA92-73E2F4A14F1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6334643"/>
              </p:ext>
            </p:extLst>
          </p:nvPr>
        </p:nvGraphicFramePr>
        <p:xfrm>
          <a:off x="217041" y="2111012"/>
          <a:ext cx="4137918" cy="463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FE1CCD0-074C-4ED8-9C68-B473A0F60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017970"/>
              </p:ext>
            </p:extLst>
          </p:nvPr>
        </p:nvGraphicFramePr>
        <p:xfrm>
          <a:off x="4571999" y="2713422"/>
          <a:ext cx="4572001" cy="409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36DBD1-0CBD-46BD-8613-70D4681561BD}"/>
              </a:ext>
            </a:extLst>
          </p:cNvPr>
          <p:cNvSpPr/>
          <p:nvPr/>
        </p:nvSpPr>
        <p:spPr>
          <a:xfrm>
            <a:off x="5205290" y="2062375"/>
            <a:ext cx="3927516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0952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710" b="1" u="sng" dirty="0">
                <a:solidFill>
                  <a:srgbClr val="44546A">
                    <a:lumMod val="75000"/>
                  </a:srgbClr>
                </a:solidFill>
                <a:latin typeface="Calibri"/>
              </a:rPr>
              <a:t>Областной бюджет </a:t>
            </a:r>
          </a:p>
          <a:p>
            <a:pPr algn="ctr" defTabSz="390952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710" b="1" u="sng" dirty="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2000" b="1" u="sng" dirty="0">
                <a:solidFill>
                  <a:srgbClr val="FF0000"/>
                </a:solidFill>
                <a:latin typeface="Calibri"/>
              </a:rPr>
              <a:t>143,1</a:t>
            </a:r>
            <a:r>
              <a:rPr lang="ru-RU" sz="1710" b="1" u="sng" dirty="0">
                <a:solidFill>
                  <a:srgbClr val="FF0000"/>
                </a:solidFill>
                <a:latin typeface="Calibri"/>
              </a:rPr>
              <a:t> млн. рублей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5843" y="385352"/>
            <a:ext cx="1107705" cy="8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90952"/>
            <a:r>
              <a:rPr lang="ru-RU" altLang="ru-RU" sz="4618" dirty="0">
                <a:solidFill>
                  <a:srgbClr val="E7E6E6">
                    <a:lumMod val="75000"/>
                  </a:srgbClr>
                </a:solidFill>
              </a:rPr>
              <a:t>0</a:t>
            </a:r>
            <a:r>
              <a:rPr lang="ru-RU" altLang="ru-RU" sz="4618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385351"/>
            <a:ext cx="608152" cy="70454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294BA-B2CD-444A-A710-6703877C1268}"/>
              </a:ext>
            </a:extLst>
          </p:cNvPr>
          <p:cNvSpPr txBox="1"/>
          <p:nvPr/>
        </p:nvSpPr>
        <p:spPr>
          <a:xfrm>
            <a:off x="716597" y="1671273"/>
            <a:ext cx="8144893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0952"/>
            <a:r>
              <a:rPr lang="ru-RU" sz="2394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видам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549766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92</Words>
  <Application>Microsoft Office PowerPoint</Application>
  <PresentationFormat>Экран (4:3)</PresentationFormat>
  <Paragraphs>27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Fedra Sans Pro Book</vt:lpstr>
      <vt:lpstr>Fedra Sans Pro Medium</vt:lpstr>
      <vt:lpstr>Times New Roman</vt:lpstr>
      <vt:lpstr>Тема Office</vt:lpstr>
      <vt:lpstr>Правительство 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32</cp:revision>
  <cp:lastPrinted>2019-10-10T08:21:05Z</cp:lastPrinted>
  <dcterms:modified xsi:type="dcterms:W3CDTF">2019-10-10T12:03:35Z</dcterms:modified>
</cp:coreProperties>
</file>