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</p:sldMasterIdLst>
  <p:notesMasterIdLst>
    <p:notesMasterId r:id="rId4"/>
  </p:notesMasterIdLst>
  <p:sldIdLst>
    <p:sldId id="318" r:id="rId2"/>
    <p:sldId id="317" r:id="rId3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Бугорская-ЮЕ" initials="Б" lastIdx="1" clrIdx="0">
    <p:extLst>
      <p:ext uri="{19B8F6BF-5375-455C-9EA6-DF929625EA0E}">
        <p15:presenceInfo xmlns:p15="http://schemas.microsoft.com/office/powerpoint/2012/main" userId="Бугорская-ЮЕ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97" autoAdjust="0"/>
    <p:restoredTop sz="94660"/>
  </p:normalViewPr>
  <p:slideViewPr>
    <p:cSldViewPr>
      <p:cViewPr varScale="1">
        <p:scale>
          <a:sx n="110" d="100"/>
          <a:sy n="110" d="100"/>
        </p:scale>
        <p:origin x="120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7111986001749784E-2"/>
          <c:y val="5.5884652521812551E-2"/>
          <c:w val="0.87746084864391949"/>
          <c:h val="0.8046390074438142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ФБ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.11115059055118111"/>
                  <c:y val="-2.4907941794574057E-3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/>
                      <a:t>293,8 м</a:t>
                    </a:r>
                    <a:r>
                      <a:rPr lang="ru-RU" dirty="0" smtClean="0"/>
                      <a:t>лн</a:t>
                    </a:r>
                    <a:r>
                      <a:rPr lang="ru-RU" dirty="0"/>
                      <a:t>. руб.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9.3259842519685041E-2"/>
                  <c:y val="3.368871044314221E-3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/>
                      <a:t>323,9</a:t>
                    </a:r>
                    <a:r>
                      <a:rPr lang="ru-RU" dirty="0" smtClean="0"/>
                      <a:t> </a:t>
                    </a:r>
                    <a:r>
                      <a:rPr lang="ru-RU" dirty="0"/>
                      <a:t>млн. руб.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на 01.10.2019</c:v>
                </c:pt>
                <c:pt idx="1">
                  <c:v>на 01.10.2020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293.8</c:v>
                </c:pt>
                <c:pt idx="1">
                  <c:v>323.89999999999998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6E6-4DA7-A0A0-1CB7198DA39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9.8259186351705982E-2"/>
                  <c:y val="-1.2158567270587541E-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/>
                      <a:t>220,4 </a:t>
                    </a:r>
                    <a:r>
                      <a:rPr lang="ru-RU" dirty="0"/>
                      <a:t>млн. руб.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6E6-4DA7-A0A0-1CB7198DA39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3197615923009621E-2"/>
                  <c:y val="7.1771773022883765E-3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/>
                      <a:t>297,1</a:t>
                    </a:r>
                    <a:r>
                      <a:rPr lang="ru-RU" dirty="0" smtClean="0"/>
                      <a:t> </a:t>
                    </a:r>
                    <a:r>
                      <a:rPr lang="ru-RU" dirty="0"/>
                      <a:t>млн. руб.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16E6-4DA7-A0A0-1CB7198DA39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 01.10.2019</c:v>
                </c:pt>
                <c:pt idx="1">
                  <c:v>на 01.10.2020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220.4</c:v>
                </c:pt>
                <c:pt idx="1">
                  <c:v>297.10000000000002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6E6-4DA7-A0A0-1CB7198DA39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Итого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4185804899387627E-2"/>
                  <c:y val="1.9839061562464667E-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514,2 </a:t>
                    </a:r>
                    <a:r>
                      <a:rPr lang="ru-RU" dirty="0" smtClean="0"/>
                      <a:t>млн</a:t>
                    </a:r>
                    <a:r>
                      <a:rPr lang="ru-RU" dirty="0"/>
                      <a:t>. руб.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16E6-4DA7-A0A0-1CB7198DA39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5590988626421592E-2"/>
                  <c:y val="-4.1047018377520211E-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621,0 </a:t>
                    </a:r>
                    <a:r>
                      <a:rPr lang="ru-RU" dirty="0"/>
                      <a:t>млн. руб.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на 01.10.2019</c:v>
                </c:pt>
                <c:pt idx="1">
                  <c:v>на 01.10.2020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514.20000000000005</c:v>
                </c:pt>
                <c:pt idx="1">
                  <c:v>621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16E6-4DA7-A0A0-1CB7198DA39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7886472"/>
        <c:axId val="17886864"/>
        <c:axId val="76722176"/>
      </c:bar3DChart>
      <c:catAx>
        <c:axId val="17886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886864"/>
        <c:crosses val="autoZero"/>
        <c:auto val="1"/>
        <c:lblAlgn val="ctr"/>
        <c:lblOffset val="100"/>
        <c:noMultiLvlLbl val="0"/>
      </c:catAx>
      <c:valAx>
        <c:axId val="17886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886472"/>
        <c:crosses val="autoZero"/>
        <c:crossBetween val="between"/>
      </c:valAx>
      <c:serAx>
        <c:axId val="7672217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rgbClr val="FFFFFF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alpha val="1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886864"/>
        <c:crosses val="autoZero"/>
      </c:serAx>
      <c:spPr>
        <a:blipFill dpi="0" rotWithShape="1">
          <a:blip xmlns:r="http://schemas.openxmlformats.org/officeDocument/2006/relationships" r:embed="rId3">
            <a:alphaModFix amt="0"/>
          </a:blip>
          <a:srcRect/>
          <a:stretch>
            <a:fillRect/>
          </a:stretch>
        </a:blipFill>
        <a:ln>
          <a:solidFill>
            <a:schemeClr val="accent1">
              <a:alpha val="85000"/>
            </a:schemeClr>
          </a:solidFill>
        </a:ln>
        <a:effectLst/>
      </c:spPr>
    </c:plotArea>
    <c:legend>
      <c:legendPos val="b"/>
      <c:layout/>
      <c:overlay val="0"/>
      <c:spPr>
        <a:noFill/>
        <a:ln>
          <a:noFill/>
        </a:ln>
        <a:effectLst>
          <a:glow rad="127000">
            <a:schemeClr val="accent1">
              <a:alpha val="27000"/>
            </a:schemeClr>
          </a:glow>
        </a:effectLst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79689382399425E-4"/>
          <c:y val="0.24983166145447125"/>
          <c:w val="0.84451298891276083"/>
          <c:h val="0.438703967069711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931-4D91-B7AA-841F6B81A462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C931-4D91-B7AA-841F6B81A462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931-4D91-B7AA-841F6B81A462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931-4D91-B7AA-841F6B81A462}"/>
              </c:ext>
            </c:extLst>
          </c:dPt>
          <c:dLbls>
            <c:dLbl>
              <c:idx val="0"/>
              <c:layout>
                <c:manualLayout>
                  <c:x val="-6.5768570767604534E-2"/>
                  <c:y val="-1.770416811045280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="1" baseline="0" dirty="0" smtClean="0">
                        <a:solidFill>
                          <a:schemeClr val="tx1"/>
                        </a:solidFill>
                      </a:rPr>
                      <a:t>42 </a:t>
                    </a:r>
                    <a:r>
                      <a:rPr lang="en-US" sz="1600" b="1" baseline="0" dirty="0">
                        <a:solidFill>
                          <a:schemeClr val="tx1"/>
                        </a:solidFill>
                      </a:rPr>
                      <a:t>%</a:t>
                    </a:r>
                    <a:endParaRPr lang="en-US" sz="1600" b="1" baseline="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365552972978507"/>
                      <c:h val="9.9329122321248312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4.3422874492543971E-2"/>
                  <c:y val="-1.84191426597621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="1" baseline="0" dirty="0" smtClean="0">
                        <a:solidFill>
                          <a:schemeClr val="tx1"/>
                        </a:solidFill>
                      </a:rPr>
                      <a:t>38 </a:t>
                    </a:r>
                    <a:r>
                      <a:rPr lang="en-US" sz="1600" b="1" baseline="0" dirty="0">
                        <a:solidFill>
                          <a:schemeClr val="tx1"/>
                        </a:solidFill>
                      </a:rPr>
                      <a:t>%</a:t>
                    </a:r>
                    <a:endParaRPr lang="en-US" sz="1600" b="1" baseline="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208963476444508"/>
                      <c:h val="8.2819812358620001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4.6639772351247909E-2"/>
                  <c:y val="-1.567066906761201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aseline="0" dirty="0">
                        <a:latin typeface="+mn-lt"/>
                      </a:rPr>
                      <a:t>
</a:t>
                    </a:r>
                    <a:r>
                      <a:rPr lang="en-US" sz="1600" b="1" baseline="0" dirty="0" smtClean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1600" b="1" baseline="0" dirty="0" smtClean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rPr>
                      <a:t>20 </a:t>
                    </a:r>
                    <a:r>
                      <a:rPr lang="en-US" sz="1600" b="1" baseline="0" dirty="0" smtClean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rPr>
                      <a:t>%</a:t>
                    </a:r>
                    <a:endParaRPr lang="en-US" sz="1600" b="1" baseline="0" dirty="0">
                      <a:solidFill>
                        <a:schemeClr val="tx1"/>
                      </a:solidFill>
                      <a:latin typeface="+mn-lt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251618500109528"/>
                      <c:h val="0.12128765045279453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0.30384845712263991"/>
                  <c:y val="-0.1459797043683034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="1" baseline="0" dirty="0">
                        <a:solidFill>
                          <a:schemeClr val="tx1"/>
                        </a:solidFill>
                      </a:rPr>
                      <a:t>65,0 %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041624369070398"/>
                      <c:h val="0.1292674326919529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0"/>
                  <c:y val="1.151443981590213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rPr>
                      <a:t>62,7</a:t>
                    </a:r>
                    <a:r>
                      <a:rPr lang="en-US" sz="1600" b="1" baseline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rPr>
                      <a:t> %</a:t>
                    </a:r>
                    <a:endParaRPr lang="en-US" sz="1600" b="1" dirty="0">
                      <a:solidFill>
                        <a:schemeClr val="tx1"/>
                      </a:solidFill>
                      <a:latin typeface="+mn-lt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031292819316374"/>
                      <c:h val="0.11374848669262699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2.4891688858857662E-3"/>
                  <c:y val="7.166463980800008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aseline="0" dirty="0"/>
                      <a:t>
</a:t>
                    </a:r>
                    <a:fld id="{5565DB8B-3070-4142-A77B-D81D7409C75F}" type="PERCENTAGE">
                      <a:rPr lang="en-US" sz="1600" b="1" baseline="0">
                        <a:solidFill>
                          <a:schemeClr val="tx1"/>
                        </a:solidFill>
                      </a:rPr>
                      <a:pPr>
                        <a:defRPr sz="1600"/>
                      </a:pPr>
                      <a:t>[ПРОЦЕНТ]</a:t>
                    </a:fld>
                    <a:endParaRPr lang="en-US" sz="16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159722993741435"/>
                      <c:h val="0.10882529069126194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федеральный бюджет - 169,7 млн.руб.</c:v>
                </c:pt>
                <c:pt idx="1">
                  <c:v>областной бюджет  - 150,5 млн. руб.</c:v>
                </c:pt>
                <c:pt idx="2">
                  <c:v>местные бюджеты - 79,3 млн.руб.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169.7</c:v>
                </c:pt>
                <c:pt idx="1">
                  <c:v>150.5</c:v>
                </c:pt>
                <c:pt idx="2">
                  <c:v>79.3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931-4D91-B7AA-841F6B81A462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.64208657148574533"/>
          <c:y val="0.43397261926037661"/>
          <c:w val="0.34053281985731032"/>
          <c:h val="0.29848466906673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100" b="1" i="0" u="none" strike="noStrike" kern="1200" baseline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blipFill dpi="0" rotWithShape="1">
      <a:blip xmlns:r="http://schemas.openxmlformats.org/officeDocument/2006/relationships" r:embed="rId3">
        <a:alphaModFix amt="15000"/>
      </a:blip>
      <a:srcRect/>
      <a:stretch>
        <a:fillRect/>
      </a:stretch>
    </a:blipFill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9ED16035-E975-4ECB-921C-D461127F16CB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4" rIns="91429" bIns="4571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29" tIns="45714" rIns="91429" bIns="45714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018E10B9-BCA8-4622-8891-942CF93116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316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144">
              <a:defRPr/>
            </a:pPr>
            <a:fld id="{892BEB87-DEDA-4888-A5BD-638BCD720DCE}" type="slidenum">
              <a:rPr lang="ru-RU" sz="13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defTabSz="457144">
                <a:defRPr/>
              </a:pPr>
              <a:t>2</a:t>
            </a:fld>
            <a:endParaRPr lang="ru-RU" sz="13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28851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055045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21000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616238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равительство 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21530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авительство НО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23132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авительство НО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5227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7832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89686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111546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448656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360055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705926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239587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283021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178931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685800" y="1285540"/>
            <a:ext cx="8750122" cy="0"/>
          </a:xfrm>
          <a:prstGeom prst="line">
            <a:avLst/>
          </a:prstGeom>
          <a:ln w="28575">
            <a:solidFill>
              <a:srgbClr val="F348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0298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64" r:id="rId13"/>
    <p:sldLayoutId id="2147483665" r:id="rId14"/>
    <p:sldLayoutId id="2147483666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6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15843" y="385351"/>
            <a:ext cx="1107705" cy="750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4276" dirty="0">
                <a:solidFill>
                  <a:schemeClr val="bg2">
                    <a:lumMod val="75000"/>
                  </a:schemeClr>
                </a:solidFill>
              </a:rPr>
              <a:t>0</a:t>
            </a:r>
            <a:r>
              <a:rPr lang="ru-RU" altLang="ru-RU" sz="4276" dirty="0">
                <a:solidFill>
                  <a:srgbClr val="FF0000"/>
                </a:solidFill>
              </a:rPr>
              <a:t>1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192" y="419856"/>
            <a:ext cx="608152" cy="704540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354959" y="489828"/>
            <a:ext cx="3966950" cy="735363"/>
          </a:xfrm>
          <a:prstGeom prst="rect">
            <a:avLst/>
          </a:prstGeom>
          <a:noFill/>
        </p:spPr>
        <p:txBody>
          <a:bodyPr vert="horz" lIns="78191" tIns="39095" rIns="78191" bIns="39095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pPr defTabSz="781903"/>
            <a:r>
              <a:rPr lang="ru-RU" sz="1197" b="1" spc="3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Rasa Medium"/>
              </a:rPr>
              <a:t>МИНИСТЕРСТВО ПРИРОДНЫХ РЕСУРСОВ, ЛЕСНОГО ХОЗЯЙСТВА И ЭКОЛОГИИ  НОВГОРОДСКОЙ ОБЛАСТИ</a:t>
            </a:r>
            <a:endParaRPr lang="ru-RU" sz="1197" b="1" spc="34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Объект 5">
            <a:extLst>
              <a:ext uri="{FF2B5EF4-FFF2-40B4-BE49-F238E27FC236}">
                <a16:creationId xmlns:a16="http://schemas.microsoft.com/office/drawing/2014/main" xmlns="" id="{585E099F-235F-4B92-AB23-9D5CC1CA30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5438212"/>
              </p:ext>
            </p:extLst>
          </p:nvPr>
        </p:nvGraphicFramePr>
        <p:xfrm>
          <a:off x="0" y="1817439"/>
          <a:ext cx="9144000" cy="5040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A47F92A3-C777-4313-90FD-4498DDF5CA66}"/>
              </a:ext>
            </a:extLst>
          </p:cNvPr>
          <p:cNvSpPr txBox="1">
            <a:spLocks/>
          </p:cNvSpPr>
          <p:nvPr/>
        </p:nvSpPr>
        <p:spPr>
          <a:xfrm>
            <a:off x="577744" y="1265964"/>
            <a:ext cx="8229600" cy="77809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/>
              <a:t>Плата за использование лесов на </a:t>
            </a:r>
            <a:r>
              <a:rPr lang="ru-RU" sz="2800" b="1" dirty="0" smtClean="0"/>
              <a:t>01.10.2020 </a:t>
            </a:r>
            <a:r>
              <a:rPr lang="ru-RU" sz="2800" b="1" dirty="0"/>
              <a:t>года </a:t>
            </a:r>
          </a:p>
        </p:txBody>
      </p:sp>
    </p:spTree>
    <p:extLst>
      <p:ext uri="{BB962C8B-B14F-4D97-AF65-F5344CB8AC3E}">
        <p14:creationId xmlns:p14="http://schemas.microsoft.com/office/powerpoint/2010/main" val="2268221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1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xmlns="" id="{6932107A-D6AD-42E2-BA92-73E2F4A14F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4838214"/>
              </p:ext>
            </p:extLst>
          </p:nvPr>
        </p:nvGraphicFramePr>
        <p:xfrm>
          <a:off x="611560" y="1516210"/>
          <a:ext cx="8195784" cy="4577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xmlns="" id="{3D6065CB-1B27-48CA-886B-D48C58903AF9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58775" y="4868863"/>
            <a:ext cx="8785225" cy="18732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2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В целях погашения задолженности министерством приняты следующие меры: </a:t>
            </a:r>
          </a:p>
          <a:p>
            <a:r>
              <a:rPr lang="ru-RU" sz="12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находится в ССП на исполнении </a:t>
            </a:r>
            <a:r>
              <a:rPr lang="ru-RU" sz="12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– 66,3 </a:t>
            </a:r>
            <a:r>
              <a:rPr lang="ru-RU" sz="12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млн. руб.;                                 </a:t>
            </a:r>
          </a:p>
          <a:p>
            <a:r>
              <a:rPr lang="ru-RU" sz="12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окончены с актом о невозможности взыскания </a:t>
            </a:r>
            <a:r>
              <a:rPr lang="ru-RU" sz="12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– </a:t>
            </a:r>
            <a:r>
              <a:rPr lang="ru-RU" sz="12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28,8 </a:t>
            </a:r>
            <a:r>
              <a:rPr lang="ru-RU" sz="12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млн. руб.; </a:t>
            </a:r>
          </a:p>
          <a:p>
            <a:r>
              <a:rPr lang="ru-RU" sz="12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организации, находящиеся в стадии ликвидации и банкротства -242,5 млн. руб</a:t>
            </a:r>
            <a:r>
              <a:rPr lang="ru-RU" sz="12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., </a:t>
            </a:r>
            <a:r>
              <a:rPr lang="ru-RU" sz="12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в т.ч. ООО «</a:t>
            </a:r>
            <a:r>
              <a:rPr lang="ru-RU" sz="1200" b="1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Крестецкий</a:t>
            </a:r>
            <a:r>
              <a:rPr lang="ru-RU" sz="12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ЛПК» - 238,5 </a:t>
            </a:r>
            <a:r>
              <a:rPr lang="ru-RU" sz="1200" b="1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м.р</a:t>
            </a:r>
            <a:r>
              <a:rPr lang="ru-RU" sz="12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.</a:t>
            </a:r>
            <a:endParaRPr lang="ru-RU" sz="1200" b="1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r>
              <a:rPr lang="ru-RU" sz="12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задолженность, имеющая признаки нереальной к взысканию – 47,4 </a:t>
            </a:r>
            <a:r>
              <a:rPr lang="ru-RU" sz="12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млн. руб.;</a:t>
            </a:r>
          </a:p>
          <a:p>
            <a:r>
              <a:rPr lang="ru-RU" sz="12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на стадии претензионно-исковой работы – </a:t>
            </a:r>
            <a:r>
              <a:rPr lang="ru-RU" sz="12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14,5 </a:t>
            </a:r>
            <a:r>
              <a:rPr lang="ru-RU" sz="12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млн. руб.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15843" y="385352"/>
            <a:ext cx="1107705" cy="802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390952"/>
            <a:r>
              <a:rPr lang="ru-RU" altLang="ru-RU" sz="4618" dirty="0" smtClean="0">
                <a:solidFill>
                  <a:srgbClr val="E7E6E6">
                    <a:lumMod val="75000"/>
                  </a:srgbClr>
                </a:solidFill>
              </a:rPr>
              <a:t>02</a:t>
            </a:r>
            <a:endParaRPr lang="ru-RU" altLang="ru-RU" sz="4618" dirty="0">
              <a:solidFill>
                <a:srgbClr val="FF000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192" y="385351"/>
            <a:ext cx="608152" cy="704540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4354959" y="489828"/>
            <a:ext cx="3966950" cy="735363"/>
          </a:xfrm>
          <a:prstGeom prst="rect">
            <a:avLst/>
          </a:prstGeom>
          <a:noFill/>
        </p:spPr>
        <p:txBody>
          <a:bodyPr vert="horz" lIns="78191" tIns="39095" rIns="78191" bIns="39095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pPr defTabSz="781903"/>
            <a:r>
              <a:rPr lang="ru-RU" sz="1197" b="1" spc="3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Rasa Medium"/>
              </a:rPr>
              <a:t>МИНИСТЕРСТВО ПРИРОДНЫХ РЕСУРСОВ, ЛЕСНОГО ХОЗЯЙСТВА И ЭКОЛОГИИ  НОВГОРОДСКОЙ ОБЛАСТИ</a:t>
            </a:r>
            <a:endParaRPr lang="ru-RU" sz="1197" b="1" spc="34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F7294BA-B2CD-444A-A710-6703877C1268}"/>
              </a:ext>
            </a:extLst>
          </p:cNvPr>
          <p:cNvSpPr txBox="1"/>
          <p:nvPr/>
        </p:nvSpPr>
        <p:spPr>
          <a:xfrm>
            <a:off x="835688" y="1516210"/>
            <a:ext cx="8105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90952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Задолженность по плате за использование лесов </a:t>
            </a:r>
          </a:p>
          <a:p>
            <a:pPr algn="ctr" defTabSz="390952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по состоянию на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01.10.2020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года –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399,5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млн. рублей</a:t>
            </a:r>
          </a:p>
        </p:txBody>
      </p:sp>
    </p:spTree>
    <p:extLst>
      <p:ext uri="{BB962C8B-B14F-4D97-AF65-F5344CB8AC3E}">
        <p14:creationId xmlns:p14="http://schemas.microsoft.com/office/powerpoint/2010/main" val="37468595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593</TotalTime>
  <Words>165</Words>
  <Application>Microsoft Office PowerPoint</Application>
  <PresentationFormat>Экран (4:3)</PresentationFormat>
  <Paragraphs>26</Paragraphs>
  <Slides>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Rasa Medium</vt:lpstr>
      <vt:lpstr>Times New Roman</vt:lpstr>
      <vt:lpstr>office theme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Taivas</dc:creator>
  <cp:lastModifiedBy>Баранова Е.А.</cp:lastModifiedBy>
  <cp:revision>75</cp:revision>
  <cp:lastPrinted>2020-04-16T14:14:40Z</cp:lastPrinted>
  <dcterms:modified xsi:type="dcterms:W3CDTF">2020-10-19T11:46:25Z</dcterms:modified>
</cp:coreProperties>
</file>