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"/>
  </p:notesMasterIdLst>
  <p:sldIdLst>
    <p:sldId id="318" r:id="rId2"/>
    <p:sldId id="317" r:id="rId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горская-ЮЕ" initials="Б" lastIdx="1" clrIdx="0">
    <p:extLst>
      <p:ext uri="{19B8F6BF-5375-455C-9EA6-DF929625EA0E}">
        <p15:presenceInfo xmlns:p15="http://schemas.microsoft.com/office/powerpoint/2012/main" userId="Бугорская-Ю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97" autoAdjust="0"/>
    <p:restoredTop sz="94660"/>
  </p:normalViewPr>
  <p:slideViewPr>
    <p:cSldViewPr>
      <p:cViewPr varScale="1">
        <p:scale>
          <a:sx n="108" d="100"/>
          <a:sy n="108" d="100"/>
        </p:scale>
        <p:origin x="12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chartUserShapes" Target="../drawings/drawing1.xml"/><Relationship Id="rId3" Type="http://schemas.openxmlformats.org/officeDocument/2006/relationships/image" Target="../media/image4.jpg"/><Relationship Id="rId7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hyperlink" Target="https://pxhere.com/ru/photo/1601785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blipFill>
          <a:blip xmlns:r="http://schemas.openxmlformats.org/officeDocument/2006/relationships" r:embed="rId3">
            <a:alphaModFix amt="3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a:blipFill>
        <a:ln w="25400">
          <a:noFill/>
        </a:ln>
        <a:effectLst/>
        <a:sp3d/>
      </c:spPr>
    </c:sideWall>
    <c:backWall>
      <c:thickness val="0"/>
      <c:spPr>
        <a:blipFill>
          <a:blip xmlns:r="http://schemas.openxmlformats.org/officeDocument/2006/relationships" r:embed="rId3">
            <a:alphaModFix amt="3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a:blipFill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290886826578934E-2"/>
          <c:y val="2.3317684157840607E-2"/>
          <c:w val="0.89803656647983554"/>
          <c:h val="0.809570477442814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МБ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01.01.2023</c:v>
                </c:pt>
                <c:pt idx="1">
                  <c:v>на 01.01.2024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7.3</c:v>
                </c:pt>
                <c:pt idx="1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E6-4DA7-A0A0-1CB7198DA3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ФБ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4638210293220642E-3"/>
                  <c:y val="5.3345442358182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2B-4D80-AA92-43D4EA78C275}"/>
                </c:ext>
              </c:extLst>
            </c:dLbl>
            <c:dLbl>
              <c:idx val="1"/>
              <c:layout>
                <c:manualLayout>
                  <c:x val="1.4638210293219569E-3"/>
                  <c:y val="5.6153097219139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E6-4DA7-A0A0-1CB7198DA3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01.01.2023</c:v>
                </c:pt>
                <c:pt idx="1">
                  <c:v>на 01.01.2024</c:v>
                </c:pt>
              </c:strCache>
            </c:strRef>
          </c:cat>
          <c:val>
            <c:numRef>
              <c:f>Лист1!$C$2:$C$3</c:f>
              <c:numCache>
                <c:formatCode>#\ ##0.0</c:formatCode>
                <c:ptCount val="2"/>
                <c:pt idx="0">
                  <c:v>441.3</c:v>
                </c:pt>
                <c:pt idx="1">
                  <c:v>419.1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E6-4DA7-A0A0-1CB7198DA3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4638210293220642E-3"/>
                  <c:y val="5.0537787497225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E6-4DA7-A0A0-1CB7198DA390}"/>
                </c:ext>
              </c:extLst>
            </c:dLbl>
            <c:dLbl>
              <c:idx val="1"/>
              <c:layout>
                <c:manualLayout>
                  <c:x val="-5.8552841172882569E-3"/>
                  <c:y val="5.8960752080096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2B-4D80-AA92-43D4EA78C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01.01.2023</c:v>
                </c:pt>
                <c:pt idx="1">
                  <c:v>на 01.01.2024</c:v>
                </c:pt>
              </c:strCache>
            </c:strRef>
          </c:cat>
          <c:val>
            <c:numRef>
              <c:f>Лист1!$D$2:$D$3</c:f>
              <c:numCache>
                <c:formatCode>#\ ##0.0</c:formatCode>
                <c:ptCount val="2"/>
                <c:pt idx="0">
                  <c:v>531.4</c:v>
                </c:pt>
                <c:pt idx="1">
                  <c:v>515.5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E6-4DA7-A0A0-1CB7198DA39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Итого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4638210293221178E-3"/>
                  <c:y val="6.7383716662967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2B-4D80-AA92-43D4EA78C275}"/>
                </c:ext>
              </c:extLst>
            </c:dLbl>
            <c:dLbl>
              <c:idx val="1"/>
              <c:layout>
                <c:manualLayout>
                  <c:x val="-5.8552841172882569E-3"/>
                  <c:y val="6.17684069410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2B-4D80-AA92-43D4EA78C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01.01.2023</c:v>
                </c:pt>
                <c:pt idx="1">
                  <c:v>на 01.01.2024</c:v>
                </c:pt>
              </c:strCache>
            </c:strRef>
          </c:cat>
          <c:val>
            <c:numRef>
              <c:f>Лист1!$E$2:$E$3</c:f>
              <c:numCache>
                <c:formatCode>#\ ##0.0</c:formatCode>
                <c:ptCount val="2"/>
                <c:pt idx="0">
                  <c:v>980</c:v>
                </c:pt>
                <c:pt idx="1">
                  <c:v>940.3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2B-4D80-AA92-43D4EA78C2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5254848"/>
        <c:axId val="154882712"/>
        <c:axId val="154756976"/>
      </c:bar3DChart>
      <c:catAx>
        <c:axId val="15525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2712"/>
        <c:crosses val="autoZero"/>
        <c:auto val="1"/>
        <c:lblAlgn val="ctr"/>
        <c:lblOffset val="100"/>
        <c:noMultiLvlLbl val="0"/>
      </c:catAx>
      <c:valAx>
        <c:axId val="154882712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254848"/>
        <c:crosses val="autoZero"/>
        <c:crossBetween val="between"/>
      </c:valAx>
      <c:serAx>
        <c:axId val="1547569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2712"/>
        <c:crosses val="autoZero"/>
      </c:serAx>
      <c:spPr>
        <a:blipFill>
          <a:blip xmlns:r="http://schemas.openxmlformats.org/officeDocument/2006/relationships" r:embed="rId5">
            <a:alphaModFix amt="3000"/>
          </a:blip>
          <a:stretch>
            <a:fillRect/>
          </a:stretch>
        </a:blipFill>
        <a:ln>
          <a:noFill/>
        </a:ln>
        <a:effectLst>
          <a:outerShdw blurRad="50800" dist="50800" dir="5400000" sx="140000" sy="140000" algn="ctr" rotWithShape="0">
            <a:srgbClr val="000000">
              <a:alpha val="96000"/>
            </a:srgbClr>
          </a:outerShdw>
        </a:effectLst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6">
        <a:alphaModFix amt="0"/>
      </a:blip>
      <a:srcRect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7">
    <c:autoUpdate val="0"/>
  </c:externalData>
  <c:userShapes r:id="rId8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4237811960287244E-2"/>
          <c:w val="0.99982028832954528"/>
          <c:h val="0.70256419320412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931-4D91-B7AA-841F6B81A46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931-4D91-B7AA-841F6B81A46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931-4D91-B7AA-841F6B81A46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931-4D91-B7AA-841F6B81A462}"/>
              </c:ext>
            </c:extLst>
          </c:dPt>
          <c:dLbls>
            <c:dLbl>
              <c:idx val="0"/>
              <c:layout>
                <c:manualLayout>
                  <c:x val="-0.11638680736134073"/>
                  <c:y val="2.8134033608307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65548630520797"/>
                      <c:h val="0.1688078428996104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C931-4D91-B7AA-841F6B81A462}"/>
                </c:ext>
              </c:extLst>
            </c:dLbl>
            <c:dLbl>
              <c:idx val="1"/>
              <c:layout>
                <c:manualLayout>
                  <c:x val="-6.1357849554158884E-2"/>
                  <c:y val="-3.78236593240481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663154567003988E-2"/>
                      <c:h val="0.2966008827302016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C931-4D91-B7AA-841F6B81A462}"/>
                </c:ext>
              </c:extLst>
            </c:dLbl>
            <c:dLbl>
              <c:idx val="2"/>
              <c:layout>
                <c:manualLayout>
                  <c:x val="0.13131733008950036"/>
                  <c:y val="-0.13315692195816636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75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51618500109528"/>
                      <c:h val="0.1212876504527945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931-4D91-B7AA-841F6B81A462}"/>
                </c:ext>
              </c:extLst>
            </c:dLbl>
            <c:dLbl>
              <c:idx val="3"/>
              <c:layout>
                <c:manualLayout>
                  <c:x val="0.30384845712263991"/>
                  <c:y val="-0.1459797043683034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65,0 %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41624369070398"/>
                      <c:h val="0.129267432691952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C931-4D91-B7AA-841F6B81A462}"/>
                </c:ext>
              </c:extLst>
            </c:dLbl>
            <c:dLbl>
              <c:idx val="4"/>
              <c:layout>
                <c:manualLayout>
                  <c:x val="0"/>
                  <c:y val="1.1514439815902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62,7 %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31292819316374"/>
                      <c:h val="0.113748486692626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C931-4D91-B7AA-841F6B81A462}"/>
                </c:ext>
              </c:extLst>
            </c:dLbl>
            <c:dLbl>
              <c:idx val="5"/>
              <c:layout>
                <c:manualLayout>
                  <c:x val="2.4891688858857662E-3"/>
                  <c:y val="7.16646398080000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  <a:fld id="{5565DB8B-3070-4142-A77B-D81D7409C75F}" type="PERCENTAGE">
                      <a:rPr lang="en-US"/>
                      <a:pPr/>
                      <a:t>[ПРОЦЕНТ]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59722993741435"/>
                      <c:h val="0.108825290691261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931-4D91-B7AA-841F6B81A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- 13,6 млн.руб.</c:v>
                </c:pt>
                <c:pt idx="1">
                  <c:v>областной бюджет  -16,7 млн. руб.</c:v>
                </c:pt>
                <c:pt idx="2">
                  <c:v>местные бюджеты - 88,9 млн.руб.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13.6</c:v>
                </c:pt>
                <c:pt idx="1">
                  <c:v>16.7</c:v>
                </c:pt>
                <c:pt idx="2">
                  <c:v>88.9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31-4D91-B7AA-841F6B81A46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blipFill dpi="0" rotWithShape="1">
          <a:blip xmlns:r="http://schemas.openxmlformats.org/officeDocument/2006/relationships" r:embed="rId3">
            <a:alphaModFix amt="1000"/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914822552673059"/>
          <c:y val="0.44970802907421054"/>
          <c:w val="0.33085177447326947"/>
          <c:h val="0.51606471334834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3">
        <a:alphaModFix amt="6000"/>
      </a:blip>
      <a:srcRect/>
      <a:stretch>
        <a:fillRect/>
      </a:stretch>
    </a:blipFill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0.59518</cdr:x>
      <cdr:y>0.56116</cdr:y>
    </cdr:from>
    <cdr:to>
      <cdr:x>0.69189</cdr:x>
      <cdr:y>0.60666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576" y="2664296"/>
          <a:ext cx="84239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0.57038</cdr:x>
      <cdr:y>0.455</cdr:y>
    </cdr:from>
    <cdr:to>
      <cdr:x>0.70842</cdr:x>
      <cdr:y>0.59149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2160240"/>
          <a:ext cx="120243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/>
        </a:p>
      </cdr:txBody>
    </cdr:sp>
  </cdr:relSizeAnchor>
  <cdr:relSizeAnchor xmlns:cdr="http://schemas.openxmlformats.org/drawingml/2006/chartDrawing">
    <cdr:from>
      <cdr:x>0.28106</cdr:x>
      <cdr:y>0.74316</cdr:y>
    </cdr:from>
    <cdr:to>
      <cdr:x>0.38603</cdr:x>
      <cdr:y>0.93575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48272" y="35283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0.25626</cdr:x>
      <cdr:y>0.72799</cdr:y>
    </cdr:from>
    <cdr:to>
      <cdr:x>0.41083</cdr:x>
      <cdr:y>0.92059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32248" y="3456384"/>
          <a:ext cx="134644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9ED16035-E975-4ECB-921C-D461127F16C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018E10B9-BCA8-4622-8891-942CF9311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44">
              <a:defRPr/>
            </a:pPr>
            <a:fld id="{892BEB87-DEDA-4888-A5BD-638BCD720DCE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defTabSz="457144">
                <a:defRPr/>
              </a:pPr>
              <a:t>2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85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58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1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52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3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40" y="273564"/>
            <a:ext cx="8229138" cy="11448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40" y="1604494"/>
            <a:ext cx="8229138" cy="39771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0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7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>
          <a:xfrm>
            <a:off x="3108634" y="6378632"/>
            <a:ext cx="2926732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>
          <a:xfrm>
            <a:off x="457473" y="6378632"/>
            <a:ext cx="2102739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3B33-E3BB-4DA7-A7BF-BE3FD420D698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>
          <a:xfrm>
            <a:off x="6583789" y="6378632"/>
            <a:ext cx="2102740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FC658-322C-475F-9611-8FBB10EA042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89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85800" y="1285540"/>
            <a:ext cx="8750122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01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l" defTabSz="862283" rtl="0" eaLnBrk="1" latinLnBrk="0" hangingPunct="1">
        <a:lnSpc>
          <a:spcPct val="90000"/>
        </a:lnSpc>
        <a:spcBef>
          <a:spcPct val="0"/>
        </a:spcBef>
        <a:buNone/>
        <a:defRPr sz="2641" kern="1200">
          <a:solidFill>
            <a:srgbClr val="004B57"/>
          </a:solidFill>
          <a:latin typeface="Fedra Sans Pro Medium" panose="020B0604040000020004" pitchFamily="34" charset="0"/>
          <a:ea typeface="+mj-ea"/>
          <a:cs typeface="+mj-cs"/>
        </a:defRPr>
      </a:lvl1pPr>
    </p:titleStyle>
    <p:bodyStyle>
      <a:lvl1pPr marL="215571" indent="-215571" algn="l" defTabSz="862283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1pPr>
      <a:lvl2pPr marL="64671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2pPr>
      <a:lvl3pPr marL="1077854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3pPr>
      <a:lvl4pPr marL="1508996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4pPr>
      <a:lvl5pPr marL="1940137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5pPr>
      <a:lvl6pPr marL="2371279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2420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356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4703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114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2283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3424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4567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5708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6849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799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9132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hyperlink" Target="https://www.flickr.com/photos/mitko/4372983487/" TargetMode="External"/><Relationship Id="rId7" Type="http://schemas.openxmlformats.org/officeDocument/2006/relationships/hyperlink" Target="https://pxhere.com/ru/photo/1601785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7.jpg"/><Relationship Id="rId4" Type="http://schemas.openxmlformats.org/officeDocument/2006/relationships/hyperlink" Target="https://pxhere.com/ru/photo/2064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7544" y="237416"/>
            <a:ext cx="1107705" cy="523220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01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419856"/>
            <a:ext cx="608152" cy="70454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blipFill dpi="0" rotWithShape="1">
            <a:blip r:embed="rId6">
              <a:alphaModFix amt="3000"/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sx="24000" sy="24000" algn="ctr" rotWithShape="0">
              <a:schemeClr val="bg1">
                <a:alpha val="87000"/>
              </a:schemeClr>
            </a:outerShdw>
          </a:effectLst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effectLst>
                  <a:outerShdw blurRad="50800" dist="50800" dir="5400000" sx="69000" sy="69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</a:t>
            </a:r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5">
            <a:extLst>
              <a:ext uri="{FF2B5EF4-FFF2-40B4-BE49-F238E27FC236}">
                <a16:creationId xmlns:a16="http://schemas.microsoft.com/office/drawing/2014/main" id="{585E099F-235F-4B92-AB23-9D5CC1CA30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83488"/>
              </p:ext>
            </p:extLst>
          </p:nvPr>
        </p:nvGraphicFramePr>
        <p:xfrm>
          <a:off x="234038" y="1822392"/>
          <a:ext cx="8675924" cy="4523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47F92A3-C777-4313-90FD-4498DDF5CA66}"/>
              </a:ext>
            </a:extLst>
          </p:cNvPr>
          <p:cNvSpPr txBox="1">
            <a:spLocks/>
          </p:cNvSpPr>
          <p:nvPr/>
        </p:nvSpPr>
        <p:spPr>
          <a:xfrm>
            <a:off x="577744" y="1265964"/>
            <a:ext cx="8530760" cy="794884"/>
          </a:xfrm>
          <a:prstGeom prst="rect">
            <a:avLst/>
          </a:prstGeom>
          <a:blipFill dpi="0" rotWithShape="1">
            <a:blip r:embed="rId9">
              <a:alphaModFix amt="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/>
              <a:t>Плата за использование лесов на 01.01.2024 года (млн. </a:t>
            </a:r>
            <a:r>
              <a:rPr lang="ru-RU" sz="2600" b="1" dirty="0" err="1"/>
              <a:t>руб</a:t>
            </a:r>
            <a:r>
              <a:rPr lang="ru-RU" sz="28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6822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3D6065CB-1B27-48CA-886B-D48C58903AF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51520" y="4869160"/>
            <a:ext cx="8784976" cy="1988840"/>
          </a:xfr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погашения задолженности министерством приняты следующие меры: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ССП на исполнении –  91,9 млн. руб.;                                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окончены с актом о невозможности взыскания – 14,0 млн. руб.;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задолженность, имеющая признаки нереальной к взысканию – 12,5 млн. руб.;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мировые соглашения – 0,8 млн.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932107A-D6AD-42E2-BA92-73E2F4A14F1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02221413"/>
              </p:ext>
            </p:extLst>
          </p:nvPr>
        </p:nvGraphicFramePr>
        <p:xfrm>
          <a:off x="179512" y="2204864"/>
          <a:ext cx="876209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9552" y="186201"/>
            <a:ext cx="110770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90952"/>
            <a:r>
              <a:rPr lang="ru-RU" altLang="ru-RU" sz="2800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02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385351"/>
            <a:ext cx="608152" cy="70454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294BA-B2CD-444A-A710-6703877C1268}"/>
              </a:ext>
            </a:extLst>
          </p:cNvPr>
          <p:cNvSpPr txBox="1"/>
          <p:nvPr/>
        </p:nvSpPr>
        <p:spPr>
          <a:xfrm>
            <a:off x="835688" y="1516210"/>
            <a:ext cx="8105914" cy="584775"/>
          </a:xfrm>
          <a:prstGeom prst="rect">
            <a:avLst/>
          </a:prstGeom>
          <a:blipFill dpi="0" rotWithShape="1">
            <a:blip r:embed="rId5">
              <a:alphaModFix amt="1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Задолженность по плате за использование лесов </a:t>
            </a:r>
          </a:p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01.01.2024 года – 119,2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746859503"/>
      </p:ext>
    </p:extLst>
  </p:cSld>
  <p:clrMapOvr>
    <a:masterClrMapping/>
  </p:clrMapOvr>
</p:sld>
</file>

<file path=ppt/theme/theme1.xml><?xml version="1.0" encoding="utf-8"?>
<a:theme xmlns:a="http://schemas.openxmlformats.org/drawingml/2006/main" name="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954</TotalTime>
  <Words>123</Words>
  <Application>Microsoft Office PowerPoint</Application>
  <PresentationFormat>Экран (4:3)</PresentationFormat>
  <Paragraphs>25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Fedra Sans Pro Book</vt:lpstr>
      <vt:lpstr>Fedra Sans Pro Medium</vt:lpstr>
      <vt:lpstr>Times New Roman</vt:lpstr>
      <vt:lpstr>Правительство НО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Taivas</dc:creator>
  <cp:lastModifiedBy>Баранова Е.А.</cp:lastModifiedBy>
  <cp:revision>123</cp:revision>
  <cp:lastPrinted>2020-04-16T14:14:40Z</cp:lastPrinted>
  <dcterms:modified xsi:type="dcterms:W3CDTF">2024-01-25T08:47:47Z</dcterms:modified>
</cp:coreProperties>
</file>