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4660"/>
  </p:normalViewPr>
  <p:slideViewPr>
    <p:cSldViewPr>
      <p:cViewPr varScale="1">
        <p:scale>
          <a:sx n="110" d="100"/>
          <a:sy n="110" d="100"/>
        </p:scale>
        <p:origin x="12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970525320819729E-2"/>
          <c:y val="1.9592380067940115E-2"/>
          <c:w val="0.87746084864391949"/>
          <c:h val="0.804639007443814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4192509886144809E-2"/>
                  <c:y val="-2.54116358543123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/>
                      <a:t>                            </a:t>
                    </a:r>
                  </a:p>
                  <a:p>
                    <a:pPr>
                      <a:defRPr b="1"/>
                    </a:pPr>
                    <a:r>
                      <a:rPr lang="ru-RU" baseline="0" dirty="0" smtClean="0">
                        <a:solidFill>
                          <a:srgbClr val="FF0000"/>
                        </a:solidFill>
                      </a:rPr>
                      <a:t>                          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1,2 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м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лн. руб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71716115829654"/>
                      <c:h val="9.9560114368158051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7382422676139932E-2"/>
                  <c:y val="-2.4194095521566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1,7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млн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4730611634595"/>
                      <c:h val="4.710514814678300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01.04.2021</c:v>
                </c:pt>
                <c:pt idx="1">
                  <c:v>на 01.04.2022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1.2</c:v>
                </c:pt>
                <c:pt idx="1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3996836523071993E-2"/>
                  <c:y val="7.7572362081584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smtClean="0"/>
                      <a:t>89,6 </a:t>
                    </a:r>
                    <a:r>
                      <a:rPr lang="ru-RU" b="1" dirty="0"/>
                      <a:t>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E6-4DA7-A0A0-1CB7198DA390}"/>
                </c:ext>
                <c:ext xmlns:c15="http://schemas.microsoft.com/office/drawing/2012/chart" uri="{CE6537A1-D6FC-4f65-9D91-7224C49458BB}">
                  <c15:layout>
                    <c:manualLayout>
                      <c:w val="0.15173212319277382"/>
                      <c:h val="4.710514814678300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3.1223521749518413E-2"/>
                  <c:y val="9.36218163053608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smtClean="0"/>
                      <a:t>97,3 </a:t>
                    </a:r>
                    <a:r>
                      <a:rPr lang="ru-RU" b="1" dirty="0" smtClean="0"/>
                      <a:t>млн</a:t>
                    </a:r>
                    <a:r>
                      <a:rPr lang="ru-RU" b="1" dirty="0"/>
                      <a:t>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01.04.2021</c:v>
                </c:pt>
                <c:pt idx="1">
                  <c:v>на 01.04.2022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89.6</c:v>
                </c:pt>
                <c:pt idx="1">
                  <c:v>97.3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8450262851988267E-2"/>
                  <c:y val="5.349818074592049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109,6 </a:t>
                    </a:r>
                    <a:r>
                      <a:rPr lang="ru-RU" dirty="0"/>
                      <a:t>млн.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031011863373736E-2"/>
                  <c:y val="6.152290785780857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131,3 </a:t>
                    </a:r>
                    <a:r>
                      <a:rPr lang="ru-RU" b="1" dirty="0"/>
                      <a:t>млн.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6E6-4DA7-A0A0-1CB7198DA3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01.04.2021</c:v>
                </c:pt>
                <c:pt idx="1">
                  <c:v>на 01.04.2022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109.6</c:v>
                </c:pt>
                <c:pt idx="1">
                  <c:v>131.30000000000001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9738982285724013E-2"/>
                  <c:y val="3.18593120074942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           </a:t>
                    </a:r>
                    <a:fld id="{A12E4F78-8E29-4EC5-8B5C-4772389DE0B9}" type="VALUE">
                      <a:rPr lang="en-US" smtClean="0"/>
                      <a:pPr>
                        <a:defRPr b="1"/>
                      </a:pPr>
                      <a:t>[ЗНАЧЕНИЕ]</a:t>
                    </a:fld>
                    <a:r>
                      <a:rPr lang="en-US" dirty="0" smtClean="0"/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38043039309567"/>
                      <c:h val="0.1180489033541203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4.186791401022133E-2"/>
                  <c:y val="9.35019328355913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230,3 </a:t>
                    </a:r>
                    <a:r>
                      <a:rPr lang="ru-RU" dirty="0" smtClean="0"/>
                      <a:t>млн. руб.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57620229145612"/>
                      <c:h val="6.291483543102012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01.04.2021</c:v>
                </c:pt>
                <c:pt idx="1">
                  <c:v>на 01.04.2022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200.39999999999998</c:v>
                </c:pt>
                <c:pt idx="1">
                  <c:v>230.3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038536"/>
        <c:axId val="155793208"/>
        <c:axId val="82283336"/>
      </c:bar3DChart>
      <c:catAx>
        <c:axId val="155038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793208"/>
        <c:crosses val="autoZero"/>
        <c:auto val="1"/>
        <c:lblAlgn val="ctr"/>
        <c:lblOffset val="100"/>
        <c:noMultiLvlLbl val="0"/>
      </c:catAx>
      <c:valAx>
        <c:axId val="155793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038536"/>
        <c:crosses val="autoZero"/>
        <c:crossBetween val="between"/>
      </c:valAx>
      <c:serAx>
        <c:axId val="82283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793208"/>
        <c:crosses val="autoZero"/>
      </c:serAx>
      <c:spPr>
        <a:blipFill dpi="0" rotWithShape="1">
          <a:blip xmlns:r="http://schemas.openxmlformats.org/officeDocument/2006/relationships" r:embed="rId3">
            <a:alphaModFix amt="21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4">
        <a:alphaModFix amt="1600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9689382399425E-4"/>
          <c:y val="0.26732983479491551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8663559215323386"/>
                  <c:y val="-6.60540352529972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7365552972978507"/>
                      <c:h val="9.932912232124831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3484792913039192"/>
                  <c:y val="-0.182125920290770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4208963476444508"/>
                      <c:h val="8.281981235862000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1637074622757261"/>
                  <c:y val="5.92459918821712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31-4D91-B7AA-841F6B81A462}"/>
                </c:ex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- 126,6 млн.руб.</c:v>
                </c:pt>
                <c:pt idx="1">
                  <c:v>областной бюджет  - 142,6 млн. руб.</c:v>
                </c:pt>
                <c:pt idx="2">
                  <c:v>местные бюджеты - 93,9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126.6</c:v>
                </c:pt>
                <c:pt idx="1">
                  <c:v>142.6</c:v>
                </c:pt>
                <c:pt idx="2">
                  <c:v>93.9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23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6914822552673048"/>
          <c:y val="0.3054058808280562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4/22/2022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843" y="385351"/>
            <a:ext cx="1107705" cy="7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276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4276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="" xmlns:a16="http://schemas.microsoft.com/office/drawing/2014/main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658218"/>
              </p:ext>
            </p:extLst>
          </p:nvPr>
        </p:nvGraphicFramePr>
        <p:xfrm>
          <a:off x="96456" y="1772816"/>
          <a:ext cx="9073008" cy="481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229600" cy="778098"/>
          </a:xfrm>
          <a:prstGeom prst="rect">
            <a:avLst/>
          </a:prstGeom>
          <a:blipFill dpi="0" rotWithShape="1">
            <a:blip r:embed="rId2">
              <a:alphaModFix amt="11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Плата за использование лесов на </a:t>
            </a:r>
            <a:r>
              <a:rPr lang="ru-RU" sz="2800" b="1" dirty="0" smtClean="0"/>
              <a:t>01.04.2022 </a:t>
            </a:r>
            <a:r>
              <a:rPr lang="ru-RU" sz="2800" b="1" dirty="0"/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находится в ССП на исполнении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100,2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млн. руб.;                                 </a:t>
            </a:r>
          </a:p>
          <a:p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окончены с актом о невозможности взыскания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11,2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млн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ru-RU" sz="1200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руб</a:t>
            </a:r>
            <a:r>
              <a:rPr lang="ru-RU" sz="1200" b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.;</a:t>
            </a:r>
            <a:endPara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задолженность, имеющая признаки нереальной к взысканию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250,9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млн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руб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.; в </a:t>
            </a:r>
            <a:r>
              <a:rPr lang="ru-RU" sz="12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т.ч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ООО «</a:t>
            </a:r>
            <a:r>
              <a:rPr lang="ru-RU" sz="12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Крестецкий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ЛПК» - 238,5 м. </a:t>
            </a:r>
            <a:r>
              <a:rPr lang="ru-RU" sz="12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руб</a:t>
            </a:r>
            <a:endParaRPr lang="ru-RU" sz="12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на стадии претензионно-исковой работы –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0,8 </a:t>
            </a:r>
            <a:r>
              <a:rPr lang="ru-RU" sz="12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млн</a:t>
            </a:r>
            <a:r>
              <a:rPr lang="ru-RU" sz="1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93889765"/>
              </p:ext>
            </p:extLst>
          </p:nvPr>
        </p:nvGraphicFramePr>
        <p:xfrm>
          <a:off x="179512" y="2204864"/>
          <a:ext cx="849694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5843" y="385352"/>
            <a:ext cx="1107705" cy="8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4618" dirty="0" smtClean="0">
                <a:solidFill>
                  <a:srgbClr val="E7E6E6">
                    <a:lumMod val="75000"/>
                  </a:srgbClr>
                </a:solidFill>
              </a:rPr>
              <a:t>02</a:t>
            </a:r>
            <a:endParaRPr lang="ru-RU" altLang="ru-RU" sz="4618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3">
              <a:alphaModFix amt="14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01.04.2022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года –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363,1 млн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694</TotalTime>
  <Words>167</Words>
  <Application>Microsoft Office PowerPoint</Application>
  <PresentationFormat>Экран (4:3)</PresentationFormat>
  <Paragraphs>28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Fedra Sans Pro Book</vt:lpstr>
      <vt:lpstr>Fedra Sans Pro Medium</vt:lpstr>
      <vt:lpstr>Rasa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91</cp:revision>
  <cp:lastPrinted>2020-04-16T14:14:40Z</cp:lastPrinted>
  <dcterms:modified xsi:type="dcterms:W3CDTF">2022-04-22T07:08:34Z</dcterms:modified>
</cp:coreProperties>
</file>