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18" r:id="rId2"/>
    <p:sldId id="317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горская-ЮЕ" initials="Б" lastIdx="1" clrIdx="0">
    <p:extLst>
      <p:ext uri="{19B8F6BF-5375-455C-9EA6-DF929625EA0E}">
        <p15:presenceInfo xmlns:p15="http://schemas.microsoft.com/office/powerpoint/2012/main" userId="Бугорская-ЮЕ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7" autoAdjust="0"/>
    <p:restoredTop sz="94660"/>
  </p:normalViewPr>
  <p:slideViewPr>
    <p:cSldViewPr>
      <p:cViewPr varScale="1">
        <p:scale>
          <a:sx n="110" d="100"/>
          <a:sy n="110" d="100"/>
        </p:scale>
        <p:origin x="12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1570769032717713E-2"/>
          <c:y val="5.5884508861614071E-2"/>
          <c:w val="0.87746084864391949"/>
          <c:h val="0.8046390074438142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МБ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1.4192509886144809E-2"/>
                  <c:y val="-2.54116358543123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                            </a:t>
                    </a:r>
                  </a:p>
                  <a:p>
                    <a:pPr>
                      <a:defRPr b="1"/>
                    </a:pPr>
                    <a:r>
                      <a:rPr lang="ru-RU" baseline="0" dirty="0" smtClean="0"/>
                      <a:t>                              </a:t>
                    </a:r>
                    <a:r>
                      <a:rPr lang="ru-RU" baseline="0" dirty="0" smtClean="0"/>
                      <a:t>2,3 </a:t>
                    </a:r>
                    <a:r>
                      <a:rPr lang="ru-RU" baseline="0" dirty="0"/>
                      <a:t>м</a:t>
                    </a:r>
                    <a:r>
                      <a:rPr lang="ru-RU" dirty="0"/>
                      <a:t>лн. руб.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71716115829654"/>
                      <c:h val="9.9560114368158051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5.8189290533193598E-2"/>
                  <c:y val="-3.2098908447552303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3,5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млн.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744730611634595"/>
                      <c:h val="4.7105148146783002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01.07.2020</c:v>
                </c:pt>
                <c:pt idx="1">
                  <c:v>на 01.07.2021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2.2999999999999998</c:v>
                </c:pt>
                <c:pt idx="1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6E6-4DA7-A0A0-1CB7198DA3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ФБ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4.3996836523071993E-2"/>
                  <c:y val="7.75723620815847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baseline="0" dirty="0" smtClean="0"/>
                      <a:t>195,2 </a:t>
                    </a:r>
                    <a:r>
                      <a:rPr lang="ru-RU" b="1" dirty="0"/>
                      <a:t>млн. руб.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6E6-4DA7-A0A0-1CB7198DA390}"/>
                </c:ext>
                <c:ext xmlns:c15="http://schemas.microsoft.com/office/drawing/2012/chart" uri="{CE6537A1-D6FC-4f65-9D91-7224C49458BB}">
                  <c15:layout>
                    <c:manualLayout>
                      <c:w val="0.15173212319277382"/>
                      <c:h val="4.7105148146783002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1223521749518413E-2"/>
                  <c:y val="9.36218163053608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baseline="0" dirty="0" smtClean="0"/>
                      <a:t>212,6 </a:t>
                    </a:r>
                    <a:r>
                      <a:rPr lang="ru-RU" b="1" dirty="0" smtClean="0"/>
                      <a:t>млн</a:t>
                    </a:r>
                    <a:r>
                      <a:rPr lang="ru-RU" b="1" dirty="0"/>
                      <a:t>. руб.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6E6-4DA7-A0A0-1CB7198DA39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01.07.2020</c:v>
                </c:pt>
                <c:pt idx="1">
                  <c:v>на 01.07.2021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195.2</c:v>
                </c:pt>
                <c:pt idx="1">
                  <c:v>212.6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6E6-4DA7-A0A0-1CB7198DA39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450262851988267E-2"/>
                  <c:y val="5.3498180745920497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171,8 </a:t>
                    </a:r>
                    <a:r>
                      <a:rPr lang="ru-RU" dirty="0"/>
                      <a:t>млн.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6E6-4DA7-A0A0-1CB7198DA39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7031011863373736E-2"/>
                  <c:y val="6.152290785780857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274,5 </a:t>
                    </a:r>
                    <a:r>
                      <a:rPr lang="ru-RU" b="1" dirty="0"/>
                      <a:t>млн.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6E6-4DA7-A0A0-1CB7198DA39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01.07.2020</c:v>
                </c:pt>
                <c:pt idx="1">
                  <c:v>на 01.07.2021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171.8</c:v>
                </c:pt>
                <c:pt idx="1">
                  <c:v>274.5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6E6-4DA7-A0A0-1CB7198DA39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Итого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3.9738971805182266E-2"/>
                  <c:y val="1.60495595351555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           </a:t>
                    </a:r>
                    <a:fld id="{A12E4F78-8E29-4EC5-8B5C-4772389DE0B9}" type="VALUE">
                      <a:rPr lang="en-US" smtClean="0"/>
                      <a:pPr>
                        <a:defRPr b="1"/>
                      </a:pPr>
                      <a:t>[ЗНАЧЕНИЕ]</a:t>
                    </a:fld>
                    <a:r>
                      <a:rPr lang="en-US" dirty="0" smtClean="0"/>
                      <a:t> млн. руб.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38045336017168"/>
                      <c:h val="3.373060296030287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4.1867904164127098E-2"/>
                  <c:y val="8.55970891934727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490,6 </a:t>
                    </a:r>
                    <a:r>
                      <a:rPr lang="ru-RU" dirty="0" smtClean="0"/>
                      <a:t>млн. руб.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57618259926766"/>
                      <c:h val="4.7105148146783002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01.07.2020</c:v>
                </c:pt>
                <c:pt idx="1">
                  <c:v>на 01.07.2021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369.3</c:v>
                </c:pt>
                <c:pt idx="1">
                  <c:v>490.6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3381408"/>
        <c:axId val="203324488"/>
        <c:axId val="203324872"/>
      </c:bar3DChart>
      <c:catAx>
        <c:axId val="13338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3324488"/>
        <c:crosses val="autoZero"/>
        <c:auto val="1"/>
        <c:lblAlgn val="ctr"/>
        <c:lblOffset val="100"/>
        <c:noMultiLvlLbl val="0"/>
      </c:catAx>
      <c:valAx>
        <c:axId val="203324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3381408"/>
        <c:crosses val="autoZero"/>
        <c:crossBetween val="between"/>
      </c:valAx>
      <c:serAx>
        <c:axId val="20332487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3324488"/>
        <c:crosses val="autoZero"/>
      </c:serAx>
      <c:spPr>
        <a:blipFill dpi="0" rotWithShape="1">
          <a:blip xmlns:r="http://schemas.openxmlformats.org/officeDocument/2006/relationships" r:embed="rId3">
            <a:alphaModFix amt="27000"/>
          </a:blip>
          <a:srcRect/>
          <a:stretch>
            <a:fillRect/>
          </a:stretch>
        </a:blip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9689382399425E-4"/>
          <c:y val="0.26732983479491551"/>
          <c:w val="0.99982028832954528"/>
          <c:h val="0.7025641932041221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931-4D91-B7AA-841F6B81A46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C931-4D91-B7AA-841F6B81A46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931-4D91-B7AA-841F6B81A46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931-4D91-B7AA-841F6B81A462}"/>
              </c:ext>
            </c:extLst>
          </c:dPt>
          <c:dLbls>
            <c:dLbl>
              <c:idx val="0"/>
              <c:layout>
                <c:manualLayout>
                  <c:x val="-0.18663559215323386"/>
                  <c:y val="-6.605403525299721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17365552972978507"/>
                      <c:h val="9.9329122321248312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3484792913039192"/>
                  <c:y val="-0.18212592029077015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37 %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14208963476444508"/>
                      <c:h val="8.2819812358620001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1637074622757261"/>
                  <c:y val="5.924599188217127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
22 %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14251618500109528"/>
                      <c:h val="0.12128765045279453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30384845712263991"/>
                  <c:y val="-0.1459797043683034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65,0 %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16041624369070398"/>
                      <c:h val="0.129267432691952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"/>
                  <c:y val="1.15144398159021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62,7 %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20031292819316374"/>
                      <c:h val="0.11374848669262699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2.4891688858857662E-3"/>
                  <c:y val="7.16646398080000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
</a:t>
                    </a:r>
                    <a:fld id="{5565DB8B-3070-4142-A77B-D81D7409C75F}" type="PERCENTAGE">
                      <a:rPr lang="en-US"/>
                      <a:pPr/>
                      <a:t>[ПРОЦЕНТ]</a:t>
                    </a:fld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C931-4D91-B7AA-841F6B81A462}"/>
                </c:ext>
                <c:ext xmlns:c15="http://schemas.microsoft.com/office/drawing/2012/chart" uri="{CE6537A1-D6FC-4f65-9D91-7224C49458BB}">
                  <c15:layout>
                    <c:manualLayout>
                      <c:w val="0.19159722993741435"/>
                      <c:h val="0.10882529069126194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федеральный бюджет - 160,0 млн.руб.</c:v>
                </c:pt>
                <c:pt idx="1">
                  <c:v>областной бюджет  - 143,9 млн. руб.</c:v>
                </c:pt>
                <c:pt idx="2">
                  <c:v>местные бюджеты - 84,7 млн.руб.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160</c:v>
                </c:pt>
                <c:pt idx="1">
                  <c:v>143.9</c:v>
                </c:pt>
                <c:pt idx="2">
                  <c:v>84.7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31-4D91-B7AA-841F6B81A46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67363224321055559"/>
          <c:y val="0.35350657601801677"/>
          <c:w val="0.32482400329502686"/>
          <c:h val="0.329006271675909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9ED16035-E975-4ECB-921C-D461127F16CB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018E10B9-BCA8-4622-8891-942CF9311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31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144">
              <a:defRPr/>
            </a:pPr>
            <a:fld id="{892BEB87-DEDA-4888-A5BD-638BCD720DCE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defTabSz="457144">
                <a:defRPr/>
              </a:pPr>
              <a:t>2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885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58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31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52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783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140" y="273564"/>
            <a:ext cx="8229138" cy="114485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140" y="1604494"/>
            <a:ext cx="8229138" cy="39771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0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07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79"/>
            <a:ext cx="77724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3840480"/>
            <a:ext cx="6400799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xfrm>
            <a:off x="3108634" y="6378632"/>
            <a:ext cx="2926732" cy="3426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xfrm>
            <a:off x="457473" y="6378632"/>
            <a:ext cx="2102739" cy="3426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3B33-E3BB-4DA7-A7BF-BE3FD420D698}" type="datetimeFigureOut">
              <a:rPr lang="en-US"/>
              <a:pPr>
                <a:defRPr/>
              </a:pPr>
              <a:t>7/15/2021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>
          <a:xfrm>
            <a:off x="6583789" y="6378632"/>
            <a:ext cx="2102740" cy="3426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FC658-322C-475F-9611-8FBB10EA0422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089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685800" y="1285540"/>
            <a:ext cx="8750122" cy="0"/>
          </a:xfrm>
          <a:prstGeom prst="line">
            <a:avLst/>
          </a:prstGeom>
          <a:ln w="28575">
            <a:solidFill>
              <a:srgbClr val="F34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01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hdr="0" ftr="0" dt="0"/>
  <p:txStyles>
    <p:titleStyle>
      <a:lvl1pPr algn="l" defTabSz="862283" rtl="0" eaLnBrk="1" latinLnBrk="0" hangingPunct="1">
        <a:lnSpc>
          <a:spcPct val="90000"/>
        </a:lnSpc>
        <a:spcBef>
          <a:spcPct val="0"/>
        </a:spcBef>
        <a:buNone/>
        <a:defRPr sz="2641" kern="1200">
          <a:solidFill>
            <a:srgbClr val="004B57"/>
          </a:solidFill>
          <a:latin typeface="Fedra Sans Pro Medium" panose="020B0604040000020004" pitchFamily="34" charset="0"/>
          <a:ea typeface="+mj-ea"/>
          <a:cs typeface="+mj-cs"/>
        </a:defRPr>
      </a:lvl1pPr>
    </p:titleStyle>
    <p:bodyStyle>
      <a:lvl1pPr marL="215571" indent="-215571" algn="l" defTabSz="862283" rtl="0" eaLnBrk="1" latinLnBrk="0" hangingPunct="1">
        <a:lnSpc>
          <a:spcPct val="90000"/>
        </a:lnSpc>
        <a:spcBef>
          <a:spcPts val="943"/>
        </a:spcBef>
        <a:buFont typeface="Arial" panose="020B0604020202020204" pitchFamily="34" charset="0"/>
        <a:buChar char="•"/>
        <a:defRPr sz="1508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1pPr>
      <a:lvl2pPr marL="646712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508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2pPr>
      <a:lvl3pPr marL="1077854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508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3pPr>
      <a:lvl4pPr marL="1508996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508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4pPr>
      <a:lvl5pPr marL="1940137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508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5pPr>
      <a:lvl6pPr marL="2371279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2420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3562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4703" indent="-215571" algn="l" defTabSz="86228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1141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2283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3424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4567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5708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6849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7991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9132" algn="l" defTabSz="86228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15843" y="385351"/>
            <a:ext cx="1107705" cy="750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276" dirty="0">
                <a:solidFill>
                  <a:schemeClr val="bg2">
                    <a:lumMod val="75000"/>
                  </a:schemeClr>
                </a:solidFill>
              </a:rPr>
              <a:t>0</a:t>
            </a:r>
            <a:r>
              <a:rPr lang="ru-RU" altLang="ru-RU" sz="4276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192" y="419856"/>
            <a:ext cx="608152" cy="704540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4354959" y="489828"/>
            <a:ext cx="3966950" cy="735363"/>
          </a:xfrm>
          <a:prstGeom prst="rect">
            <a:avLst/>
          </a:prstGeom>
          <a:noFill/>
        </p:spPr>
        <p:txBody>
          <a:bodyPr vert="horz" lIns="78191" tIns="39095" rIns="78191" bIns="39095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781903"/>
            <a:r>
              <a:rPr lang="ru-RU" sz="1197" b="1" spc="34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197" b="1" spc="3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5">
            <a:extLst>
              <a:ext uri="{FF2B5EF4-FFF2-40B4-BE49-F238E27FC236}">
                <a16:creationId xmlns:a16="http://schemas.microsoft.com/office/drawing/2014/main" xmlns="" id="{585E099F-235F-4B92-AB23-9D5CC1CA30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607433"/>
              </p:ext>
            </p:extLst>
          </p:nvPr>
        </p:nvGraphicFramePr>
        <p:xfrm>
          <a:off x="0" y="1916832"/>
          <a:ext cx="9073008" cy="4819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A47F92A3-C777-4313-90FD-4498DDF5CA66}"/>
              </a:ext>
            </a:extLst>
          </p:cNvPr>
          <p:cNvSpPr txBox="1">
            <a:spLocks/>
          </p:cNvSpPr>
          <p:nvPr/>
        </p:nvSpPr>
        <p:spPr>
          <a:xfrm>
            <a:off x="577744" y="1265964"/>
            <a:ext cx="8229600" cy="778098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/>
              <a:t>Плата за использование лесов на </a:t>
            </a:r>
            <a:r>
              <a:rPr lang="ru-RU" sz="2800" b="1" dirty="0" smtClean="0"/>
              <a:t>01.07.2021 </a:t>
            </a:r>
            <a:r>
              <a:rPr lang="ru-RU" sz="2800" b="1" dirty="0"/>
              <a:t>года </a:t>
            </a:r>
          </a:p>
        </p:txBody>
      </p:sp>
    </p:spTree>
    <p:extLst>
      <p:ext uri="{BB962C8B-B14F-4D97-AF65-F5344CB8AC3E}">
        <p14:creationId xmlns:p14="http://schemas.microsoft.com/office/powerpoint/2010/main" val="226822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xmlns="" id="{3D6065CB-1B27-48CA-886B-D48C58903AF9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251520" y="4869160"/>
            <a:ext cx="8784976" cy="1988840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В целях погашения задолженности министерством приняты следующие меры: </a:t>
            </a:r>
          </a:p>
          <a:p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находится в ССП на исполнении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–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99,0 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млн. руб.;                                 </a:t>
            </a:r>
          </a:p>
          <a:p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окончены с актом о невозможности взыскания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–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3,8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млн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 руб.; </a:t>
            </a:r>
          </a:p>
          <a:p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организации, находящиеся в стадии ликвидации и банкротства -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241,6 млн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 руб.,  в т.ч.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ООО 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«</a:t>
            </a:r>
            <a:r>
              <a:rPr lang="ru-RU"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Крестецкий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ЛПК» - </a:t>
            </a:r>
            <a:r>
              <a:rPr lang="ru-RU" sz="1200" b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238,5 </a:t>
            </a:r>
            <a:r>
              <a:rPr lang="ru-RU" sz="12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м. 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руб.;</a:t>
            </a:r>
          </a:p>
          <a:p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задолженность, имеющая признаки нереальной к взысканию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–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42,5 млн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 руб.;</a:t>
            </a:r>
          </a:p>
          <a:p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на стадии претензионно-исковой работы –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1,7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млн</a:t>
            </a:r>
            <a:r>
              <a:rPr lang="ru-RU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 руб.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6932107A-D6AD-42E2-BA92-73E2F4A14F1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71776516"/>
              </p:ext>
            </p:extLst>
          </p:nvPr>
        </p:nvGraphicFramePr>
        <p:xfrm>
          <a:off x="179512" y="2204864"/>
          <a:ext cx="849694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15843" y="385352"/>
            <a:ext cx="1107705" cy="802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390952"/>
            <a:r>
              <a:rPr lang="ru-RU" altLang="ru-RU" sz="4618" dirty="0" smtClean="0">
                <a:solidFill>
                  <a:srgbClr val="E7E6E6">
                    <a:lumMod val="75000"/>
                  </a:srgbClr>
                </a:solidFill>
              </a:rPr>
              <a:t>02</a:t>
            </a:r>
            <a:endParaRPr lang="ru-RU" altLang="ru-RU" sz="4618" dirty="0">
              <a:solidFill>
                <a:srgbClr val="FF000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192" y="385351"/>
            <a:ext cx="608152" cy="704540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4354959" y="489828"/>
            <a:ext cx="3966950" cy="735363"/>
          </a:xfrm>
          <a:prstGeom prst="rect">
            <a:avLst/>
          </a:prstGeom>
          <a:noFill/>
        </p:spPr>
        <p:txBody>
          <a:bodyPr vert="horz" lIns="78191" tIns="39095" rIns="78191" bIns="39095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781903"/>
            <a:r>
              <a:rPr lang="ru-RU" sz="1197" b="1" spc="34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197" b="1" spc="3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F7294BA-B2CD-444A-A710-6703877C1268}"/>
              </a:ext>
            </a:extLst>
          </p:cNvPr>
          <p:cNvSpPr txBox="1"/>
          <p:nvPr/>
        </p:nvSpPr>
        <p:spPr>
          <a:xfrm>
            <a:off x="835688" y="1516210"/>
            <a:ext cx="8105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90952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Задолженность по плате за использование лесов </a:t>
            </a:r>
          </a:p>
          <a:p>
            <a:pPr algn="ctr" defTabSz="390952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состоянию на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01.07.2021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года –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388,6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млн. рублей</a:t>
            </a:r>
          </a:p>
        </p:txBody>
      </p:sp>
    </p:spTree>
    <p:extLst>
      <p:ext uri="{BB962C8B-B14F-4D97-AF65-F5344CB8AC3E}">
        <p14:creationId xmlns:p14="http://schemas.microsoft.com/office/powerpoint/2010/main" val="3746859503"/>
      </p:ext>
    </p:extLst>
  </p:cSld>
  <p:clrMapOvr>
    <a:masterClrMapping/>
  </p:clrMapOvr>
</p:sld>
</file>

<file path=ppt/theme/theme1.xml><?xml version="1.0" encoding="utf-8"?>
<a:theme xmlns:a="http://schemas.openxmlformats.org/drawingml/2006/main" name="Правительство НО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629</TotalTime>
  <Words>180</Words>
  <Application>Microsoft Office PowerPoint</Application>
  <PresentationFormat>Экран (4:3)</PresentationFormat>
  <Paragraphs>29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Fedra Sans Pro Book</vt:lpstr>
      <vt:lpstr>Fedra Sans Pro Medium</vt:lpstr>
      <vt:lpstr>Rasa Medium</vt:lpstr>
      <vt:lpstr>Times New Roman</vt:lpstr>
      <vt:lpstr>Правительство НО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Taivas</dc:creator>
  <cp:lastModifiedBy>Баранова Е.А.</cp:lastModifiedBy>
  <cp:revision>81</cp:revision>
  <cp:lastPrinted>2020-04-16T14:14:40Z</cp:lastPrinted>
  <dcterms:modified xsi:type="dcterms:W3CDTF">2021-07-15T05:39:55Z</dcterms:modified>
</cp:coreProperties>
</file>