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</p:sldMasterIdLst>
  <p:notesMasterIdLst>
    <p:notesMasterId r:id="rId4"/>
  </p:notesMasterIdLst>
  <p:sldIdLst>
    <p:sldId id="318" r:id="rId2"/>
    <p:sldId id="317" r:id="rId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угорская-ЮЕ" initials="Б" lastIdx="1" clrIdx="0">
    <p:extLst>
      <p:ext uri="{19B8F6BF-5375-455C-9EA6-DF929625EA0E}">
        <p15:presenceInfo xmlns:p15="http://schemas.microsoft.com/office/powerpoint/2012/main" userId="Бугорская-ЮЕ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97" autoAdjust="0"/>
    <p:restoredTop sz="94660"/>
  </p:normalViewPr>
  <p:slideViewPr>
    <p:cSldViewPr>
      <p:cViewPr varScale="1">
        <p:scale>
          <a:sx n="108" d="100"/>
          <a:sy n="108" d="100"/>
        </p:scale>
        <p:origin x="126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commentAuthors" Target="commentAuthors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microsoft.com/office/2011/relationships/chartColorStyle" Target="colors1.xml"/><Relationship Id="rId1" Type="http://schemas.microsoft.com/office/2011/relationships/chartStyle" Target="style1.xml"/><Relationship Id="rId6" Type="http://schemas.openxmlformats.org/officeDocument/2006/relationships/chartUserShapes" Target="../drawings/drawing1.xml"/><Relationship Id="rId5" Type="http://schemas.openxmlformats.org/officeDocument/2006/relationships/package" Target="../embeddings/Microsoft_Excel_Worksheet.xlsx"/><Relationship Id="rId4" Type="http://schemas.openxmlformats.org/officeDocument/2006/relationships/image" Target="../media/image3.jpg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5083497734650514E-2"/>
          <c:y val="2.0510029296883635E-2"/>
          <c:w val="0.89803656647983554"/>
          <c:h val="0.8095704774428145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МБ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0480445240366321E-2"/>
                  <c:y val="1.872436326107207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baseline="0" dirty="0"/>
                      <a:t>                            </a:t>
                    </a:r>
                  </a:p>
                  <a:p>
                    <a:pPr>
                      <a:defRPr b="1"/>
                    </a:pPr>
                    <a:endParaRPr lang="en-US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340630714113188"/>
                      <c:h val="0.1878321125989268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312B-4D80-AA92-43D4EA78C275}"/>
                </c:ext>
              </c:extLst>
            </c:dLbl>
            <c:dLbl>
              <c:idx val="1"/>
              <c:layout>
                <c:manualLayout>
                  <c:x val="9.7382422676139932E-2"/>
                  <c:y val="-2.41940955215669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aseline="0" dirty="0">
                        <a:solidFill>
                          <a:schemeClr val="tx1"/>
                        </a:solidFill>
                      </a:rPr>
                      <a:t>2,7 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млн.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3744730611634595"/>
                      <c:h val="4.710514814678300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312B-4D80-AA92-43D4EA78C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01.07.2022</c:v>
                </c:pt>
                <c:pt idx="1">
                  <c:v>на 01.07.2023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3.4</c:v>
                </c:pt>
                <c:pt idx="1">
                  <c:v>2.7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6E6-4DA7-A0A0-1CB7198DA39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ФБ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3996836523071993E-2"/>
                  <c:y val="7.7572362081584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dirty="0"/>
                      <a:t>221,5 млн.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5173212319277382"/>
                      <c:h val="4.710514814678300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312B-4D80-AA92-43D4EA78C275}"/>
                </c:ext>
              </c:extLst>
            </c:dLbl>
            <c:dLbl>
              <c:idx val="1"/>
              <c:layout>
                <c:manualLayout>
                  <c:x val="3.8513295085414838E-2"/>
                  <c:y val="8.02472711188807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b="1" baseline="0" dirty="0"/>
                      <a:t>196,5 </a:t>
                    </a:r>
                    <a:r>
                      <a:rPr lang="ru-RU" b="1" dirty="0"/>
                      <a:t>млн.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16E6-4DA7-A0A0-1CB7198DA3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01.07.2022</c:v>
                </c:pt>
                <c:pt idx="1">
                  <c:v>на 01.07.2023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221.5</c:v>
                </c:pt>
                <c:pt idx="1">
                  <c:v>196.5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6E6-4DA7-A0A0-1CB7198DA39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ОБ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atMod val="103000"/>
                    <a:lumMod val="102000"/>
                    <a:tint val="94000"/>
                  </a:schemeClr>
                </a:gs>
                <a:gs pos="50000">
                  <a:schemeClr val="accent6">
                    <a:satMod val="110000"/>
                    <a:lumMod val="100000"/>
                    <a:shade val="100000"/>
                  </a:schemeClr>
                </a:gs>
                <a:gs pos="100000">
                  <a:schemeClr val="accent6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8450262851988267E-2"/>
                  <c:y val="5.3498180745920497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277,5 млн. руб.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16E6-4DA7-A0A0-1CB7198DA39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12B-4D80-AA92-43D4EA78C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01.07.2022</c:v>
                </c:pt>
                <c:pt idx="1">
                  <c:v>на 01.07.2023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0">
                  <c:v>277.5</c:v>
                </c:pt>
                <c:pt idx="1">
                  <c:v>225.4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16E6-4DA7-A0A0-1CB7198DA390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Итого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lumMod val="60000"/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lumMod val="60000"/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60000"/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8804388622371453E-2"/>
                  <c:y val="6.663317850770475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           </a:t>
                    </a:r>
                    <a:fld id="{A12E4F78-8E29-4EC5-8B5C-4772389DE0B9}" type="VALUE">
                      <a:rPr lang="en-US" smtClean="0"/>
                      <a:pPr>
                        <a:defRPr b="1"/>
                      </a:pPr>
                      <a:t>[ЗНАЧЕНИЕ]</a:t>
                    </a:fld>
                    <a:r>
                      <a:rPr lang="en-US" dirty="0"/>
                      <a:t> млн.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24961771980079"/>
                      <c:h val="0.1875966363545412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12B-4D80-AA92-43D4EA78C275}"/>
                </c:ext>
              </c:extLst>
            </c:dLbl>
            <c:dLbl>
              <c:idx val="1"/>
              <c:layout>
                <c:manualLayout>
                  <c:x val="5.3531497239266548E-2"/>
                  <c:y val="0.100189244548819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/>
                      <a:t>424,6 млн. руб.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90336874954656"/>
                      <c:h val="7.6289458857476844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312B-4D80-AA92-43D4EA78C27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Лист1!$A$2:$A$3</c:f>
              <c:strCache>
                <c:ptCount val="2"/>
                <c:pt idx="0">
                  <c:v>на 01.07.2022</c:v>
                </c:pt>
                <c:pt idx="1">
                  <c:v>на 01.07.2023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502.4</c:v>
                </c:pt>
                <c:pt idx="1">
                  <c:v>424.6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12B-4D80-AA92-43D4EA78C27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55254848"/>
        <c:axId val="154882712"/>
        <c:axId val="154756976"/>
      </c:bar3DChart>
      <c:catAx>
        <c:axId val="1552548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82712"/>
        <c:crosses val="autoZero"/>
        <c:auto val="1"/>
        <c:lblAlgn val="ctr"/>
        <c:lblOffset val="100"/>
        <c:noMultiLvlLbl val="0"/>
      </c:catAx>
      <c:valAx>
        <c:axId val="154882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5254848"/>
        <c:crosses val="autoZero"/>
        <c:crossBetween val="between"/>
      </c:valAx>
      <c:serAx>
        <c:axId val="1547569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4882712"/>
        <c:crosses val="autoZero"/>
      </c:serAx>
      <c:spPr>
        <a:blipFill dpi="0" rotWithShape="1">
          <a:blip xmlns:r="http://schemas.openxmlformats.org/officeDocument/2006/relationships" r:embed="rId3">
            <a:alphaModFix amt="26000"/>
          </a:blip>
          <a:srcRect/>
          <a:stretch>
            <a:fillRect/>
          </a:stretch>
        </a:blipFill>
        <a:ln>
          <a:noFill/>
        </a:ln>
        <a:effectLst>
          <a:outerShdw blurRad="50800" dist="50800" dir="5400000" sx="140000" sy="140000" algn="ctr" rotWithShape="0">
            <a:srgbClr val="000000">
              <a:alpha val="96000"/>
            </a:srgbClr>
          </a:outerShdw>
        </a:effectLst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 dpi="0" rotWithShape="1">
      <a:blip xmlns:r="http://schemas.openxmlformats.org/officeDocument/2006/relationships" r:embed="rId4">
        <a:alphaModFix amt="0"/>
      </a:blip>
      <a:srcRect/>
      <a:stretch>
        <a:fillRect/>
      </a:stretch>
    </a:blipFill>
    <a:ln>
      <a:noFill/>
    </a:ln>
    <a:effectLst/>
  </c:spPr>
  <c:txPr>
    <a:bodyPr/>
    <a:lstStyle/>
    <a:p>
      <a:pPr>
        <a:defRPr/>
      </a:pPr>
      <a:endParaRPr lang="ru-RU"/>
    </a:p>
  </c:txPr>
  <c:externalData r:id="rId5">
    <c:autoUpdate val="0"/>
  </c:externalData>
  <c:userShapes r:id="rId6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1.7971167045469525E-4"/>
          <c:y val="9.6304956014988258E-2"/>
          <c:w val="0.99982028832954528"/>
          <c:h val="0.70256419320412211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10"/>
          <c:dPt>
            <c:idx val="0"/>
            <c:bubble3D val="0"/>
            <c:spPr>
              <a:gradFill rotWithShape="1">
                <a:gsLst>
                  <a:gs pos="0">
                    <a:schemeClr val="accent2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C931-4D91-B7AA-841F6B81A46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C931-4D91-B7AA-841F6B81A46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C931-4D91-B7AA-841F6B81A46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C931-4D91-B7AA-841F6B81A462}"/>
              </c:ext>
            </c:extLst>
          </c:dPt>
          <c:dLbls>
            <c:dLbl>
              <c:idx val="0"/>
              <c:layout>
                <c:manualLayout>
                  <c:x val="-0.11638680736134073"/>
                  <c:y val="2.813403360830722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22 %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7365548630520797"/>
                      <c:h val="0.16880784289961048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5-C931-4D91-B7AA-841F6B81A462}"/>
                </c:ext>
              </c:extLst>
            </c:dLbl>
            <c:dLbl>
              <c:idx val="1"/>
              <c:layout>
                <c:manualLayout>
                  <c:x val="-6.1357849554158884E-2"/>
                  <c:y val="-0.13402509148815114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20 %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2663154567003988E-2"/>
                      <c:h val="0.1041980184019957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4-C931-4D91-B7AA-841F6B81A462}"/>
                </c:ext>
              </c:extLst>
            </c:dLbl>
            <c:dLbl>
              <c:idx val="2"/>
              <c:layout>
                <c:manualLayout>
                  <c:x val="0.13131733008950036"/>
                  <c:y val="-0.13315692195816636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58</a:t>
                    </a:r>
                    <a:r>
                      <a:rPr lang="en-US" baseline="0" dirty="0"/>
                      <a:t> </a:t>
                    </a:r>
                    <a:r>
                      <a:rPr lang="en-US" dirty="0"/>
                      <a:t>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4251618500109528"/>
                      <c:h val="0.12128765045279453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C931-4D91-B7AA-841F6B81A462}"/>
                </c:ext>
              </c:extLst>
            </c:dLbl>
            <c:dLbl>
              <c:idx val="3"/>
              <c:layout>
                <c:manualLayout>
                  <c:x val="0.30384845712263991"/>
                  <c:y val="-0.14597970436830343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65,0 %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041624369070398"/>
                      <c:h val="0.129267432691952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C931-4D91-B7AA-841F6B81A462}"/>
                </c:ext>
              </c:extLst>
            </c:dLbl>
            <c:dLbl>
              <c:idx val="4"/>
              <c:layout>
                <c:manualLayout>
                  <c:x val="0"/>
                  <c:y val="1.151443981590213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62,7 %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031292819316374"/>
                      <c:h val="0.1137484866926269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C931-4D91-B7AA-841F6B81A462}"/>
                </c:ext>
              </c:extLst>
            </c:dLbl>
            <c:dLbl>
              <c:idx val="5"/>
              <c:layout>
                <c:manualLayout>
                  <c:x val="2.4891688858857662E-3"/>
                  <c:y val="7.1664639808000086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
</a:t>
                    </a:r>
                    <a:fld id="{5565DB8B-3070-4142-A77B-D81D7409C75F}" type="PERCENTAGE">
                      <a:rPr lang="en-US"/>
                      <a:pPr/>
                      <a:t>[ПРОЦЕНТ]</a:t>
                    </a:fld>
                    <a:endParaRPr lang="en-US"/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9159722993741435"/>
                      <c:h val="0.1088252906912619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C931-4D91-B7AA-841F6B81A46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97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федеральный бюджет - 34,8 млн.руб.</c:v>
                </c:pt>
                <c:pt idx="1">
                  <c:v>областной бюджет  -31,3 млн. руб.</c:v>
                </c:pt>
                <c:pt idx="2">
                  <c:v>местные бюджеты - 89,7 млн.руб.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34.799999999999997</c:v>
                </c:pt>
                <c:pt idx="1">
                  <c:v>31.3</c:v>
                </c:pt>
                <c:pt idx="2">
                  <c:v>89.7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931-4D91-B7AA-841F6B81A462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blipFill dpi="0" rotWithShape="1">
          <a:blip xmlns:r="http://schemas.openxmlformats.org/officeDocument/2006/relationships" r:embed="rId3">
            <a:alphaModFix amt="1000"/>
          </a:blip>
          <a:srcRect/>
          <a:stretch>
            <a:fillRect/>
          </a:stretch>
        </a:blipFill>
        <a:ln>
          <a:noFill/>
        </a:ln>
        <a:effectLst/>
      </c:spPr>
    </c:plotArea>
    <c:legend>
      <c:legendPos val="l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6914822552673059"/>
          <c:y val="0.44970802907421054"/>
          <c:w val="0.33085177447326947"/>
          <c:h val="0.5160647133483484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blipFill dpi="0" rotWithShape="1">
      <a:blip xmlns:r="http://schemas.openxmlformats.org/officeDocument/2006/relationships" r:embed="rId3">
        <a:alphaModFix amt="6000"/>
      </a:blip>
      <a:srcRect/>
      <a:stretch>
        <a:fillRect/>
      </a:stretch>
    </a:blipFill>
    <a:ln>
      <a:noFill/>
    </a:ln>
    <a:effectLst/>
  </c:spPr>
  <c:txPr>
    <a:bodyPr/>
    <a:lstStyle/>
    <a:p>
      <a:pPr>
        <a:defRPr b="1">
          <a:solidFill>
            <a:schemeClr val="tx1"/>
          </a:solidFill>
        </a:defRPr>
      </a:pPr>
      <a:endParaRPr lang="ru-RU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66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0.59518</cdr:x>
      <cdr:y>0.56116</cdr:y>
    </cdr:from>
    <cdr:to>
      <cdr:x>0.69189</cdr:x>
      <cdr:y>0.60666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84576" y="2664296"/>
          <a:ext cx="842392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/>
        </a:p>
      </cdr:txBody>
    </cdr:sp>
  </cdr:relSizeAnchor>
  <cdr:relSizeAnchor xmlns:cdr="http://schemas.openxmlformats.org/drawingml/2006/chartDrawing">
    <cdr:from>
      <cdr:x>0.57038</cdr:x>
      <cdr:y>0.455</cdr:y>
    </cdr:from>
    <cdr:to>
      <cdr:x>0.70842</cdr:x>
      <cdr:y>0.59149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4968552" y="2160240"/>
          <a:ext cx="1202432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225,4 млн. рублей</a:t>
          </a:r>
        </a:p>
      </cdr:txBody>
    </cdr:sp>
  </cdr:relSizeAnchor>
  <cdr:relSizeAnchor xmlns:cdr="http://schemas.openxmlformats.org/drawingml/2006/chartDrawing">
    <cdr:from>
      <cdr:x>0.28106</cdr:x>
      <cdr:y>0.74316</cdr:y>
    </cdr:from>
    <cdr:to>
      <cdr:x>0.38603</cdr:x>
      <cdr:y>0.93575</cdr:y>
    </cdr:to>
    <cdr:sp macro="" textlink="">
      <cdr:nvSpPr>
        <cdr:cNvPr id="6" name="TextBox 5"/>
        <cdr:cNvSpPr txBox="1"/>
      </cdr:nvSpPr>
      <cdr:spPr>
        <a:xfrm xmlns:a="http://schemas.openxmlformats.org/drawingml/2006/main">
          <a:off x="2448272" y="3528392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0.25626</cdr:x>
      <cdr:y>0.72799</cdr:y>
    </cdr:from>
    <cdr:to>
      <cdr:x>0.41083</cdr:x>
      <cdr:y>0.92059</cdr:y>
    </cdr:to>
    <cdr:sp macro="" textlink="">
      <cdr:nvSpPr>
        <cdr:cNvPr id="7" name="TextBox 6"/>
        <cdr:cNvSpPr txBox="1"/>
      </cdr:nvSpPr>
      <cdr:spPr>
        <a:xfrm xmlns:a="http://schemas.openxmlformats.org/drawingml/2006/main">
          <a:off x="2232248" y="3456384"/>
          <a:ext cx="1346448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200" b="1" dirty="0"/>
            <a:t>3,4</a:t>
          </a:r>
          <a:r>
            <a:rPr lang="en-US" sz="1200" b="1" dirty="0"/>
            <a:t> </a:t>
          </a:r>
          <a:r>
            <a:rPr lang="ru-RU" sz="1200" b="1" dirty="0"/>
            <a:t> млн. руб</a:t>
          </a:r>
          <a:r>
            <a:rPr lang="ru-RU" sz="1100" dirty="0"/>
            <a:t>.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8056"/>
          </a:xfrm>
          <a:prstGeom prst="rect">
            <a:avLst/>
          </a:prstGeom>
        </p:spPr>
        <p:txBody>
          <a:bodyPr vert="horz" lIns="91429" tIns="45714" rIns="91429" bIns="45714" rtlCol="0"/>
          <a:lstStyle>
            <a:lvl1pPr algn="r">
              <a:defRPr sz="1200"/>
            </a:lvl1pPr>
          </a:lstStyle>
          <a:p>
            <a:fld id="{9ED16035-E975-4ECB-921C-D461127F16CB}" type="datetimeFigureOut">
              <a:rPr lang="ru-RU" smtClean="0"/>
              <a:t>06.07.2023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9" tIns="45714" rIns="91429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29" tIns="45714" rIns="91429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5"/>
          </a:xfrm>
          <a:prstGeom prst="rect">
            <a:avLst/>
          </a:prstGeom>
        </p:spPr>
        <p:txBody>
          <a:bodyPr vert="horz" lIns="91429" tIns="45714" rIns="91429" bIns="45714" rtlCol="0" anchor="b"/>
          <a:lstStyle>
            <a:lvl1pPr algn="r">
              <a:defRPr sz="1200"/>
            </a:lvl1pPr>
          </a:lstStyle>
          <a:p>
            <a:fld id="{018E10B9-BCA8-4622-8891-942CF931164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3165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144">
              <a:defRPr/>
            </a:pPr>
            <a:fld id="{892BEB87-DEDA-4888-A5BD-638BCD720DCE}" type="slidenum">
              <a:rPr lang="ru-RU" sz="1300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pPr defTabSz="457144">
                <a:defRPr/>
              </a:pPr>
              <a:t>2</a:t>
            </a:fld>
            <a:endParaRPr lang="ru-RU" sz="1300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28851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8583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231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авительство НО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752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7832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140" y="273564"/>
            <a:ext cx="8229138" cy="1144854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140" y="1604494"/>
            <a:ext cx="8229138" cy="397712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7100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4073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79"/>
            <a:ext cx="7772400" cy="144018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1" y="3840480"/>
            <a:ext cx="6400799" cy="17145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10"/>
          </p:nvPr>
        </p:nvSpPr>
        <p:spPr>
          <a:xfrm>
            <a:off x="3108634" y="6378632"/>
            <a:ext cx="2926732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11"/>
          </p:nvPr>
        </p:nvSpPr>
        <p:spPr>
          <a:xfrm>
            <a:off x="457473" y="6378632"/>
            <a:ext cx="2102739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0E3B33-E3BB-4DA7-A7BF-BE3FD420D698}" type="datetimeFigureOut">
              <a:rPr lang="en-US"/>
              <a:pPr>
                <a:defRPr/>
              </a:pPr>
              <a:t>7/6/2023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12"/>
          </p:nvPr>
        </p:nvSpPr>
        <p:spPr>
          <a:xfrm>
            <a:off x="6583789" y="6378632"/>
            <a:ext cx="2102740" cy="3426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6FC658-322C-475F-9611-8FBB10EA0422}" type="slidenum">
              <a:rPr/>
              <a:pPr>
                <a:defRPr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0894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Прямая соединительная линия 3"/>
          <p:cNvCxnSpPr/>
          <p:nvPr userDrawn="1"/>
        </p:nvCxnSpPr>
        <p:spPr>
          <a:xfrm>
            <a:off x="685800" y="1285540"/>
            <a:ext cx="8750122" cy="0"/>
          </a:xfrm>
          <a:prstGeom prst="line">
            <a:avLst/>
          </a:prstGeom>
          <a:ln w="28575">
            <a:solidFill>
              <a:srgbClr val="F348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015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</p:sldLayoutIdLst>
  <p:hf hdr="0" ftr="0" dt="0"/>
  <p:txStyles>
    <p:titleStyle>
      <a:lvl1pPr algn="l" defTabSz="862283" rtl="0" eaLnBrk="1" latinLnBrk="0" hangingPunct="1">
        <a:lnSpc>
          <a:spcPct val="90000"/>
        </a:lnSpc>
        <a:spcBef>
          <a:spcPct val="0"/>
        </a:spcBef>
        <a:buNone/>
        <a:defRPr sz="2641" kern="1200">
          <a:solidFill>
            <a:srgbClr val="004B57"/>
          </a:solidFill>
          <a:latin typeface="Fedra Sans Pro Medium" panose="020B0604040000020004" pitchFamily="34" charset="0"/>
          <a:ea typeface="+mj-ea"/>
          <a:cs typeface="+mj-cs"/>
        </a:defRPr>
      </a:lvl1pPr>
    </p:titleStyle>
    <p:bodyStyle>
      <a:lvl1pPr marL="215571" indent="-215571" algn="l" defTabSz="862283" rtl="0" eaLnBrk="1" latinLnBrk="0" hangingPunct="1">
        <a:lnSpc>
          <a:spcPct val="90000"/>
        </a:lnSpc>
        <a:spcBef>
          <a:spcPts val="943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1pPr>
      <a:lvl2pPr marL="64671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2pPr>
      <a:lvl3pPr marL="1077854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3pPr>
      <a:lvl4pPr marL="1508996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4pPr>
      <a:lvl5pPr marL="1940137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508" kern="1200">
          <a:solidFill>
            <a:srgbClr val="004B57"/>
          </a:solidFill>
          <a:latin typeface="Fedra Sans Pro Book" panose="020B0504040000020004" pitchFamily="34" charset="0"/>
          <a:ea typeface="+mn-ea"/>
          <a:cs typeface="+mn-cs"/>
        </a:defRPr>
      </a:lvl5pPr>
      <a:lvl6pPr marL="2371279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802420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233562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664703" indent="-215571" algn="l" defTabSz="862283" rtl="0" eaLnBrk="1" latinLnBrk="0" hangingPunct="1">
        <a:lnSpc>
          <a:spcPct val="90000"/>
        </a:lnSpc>
        <a:spcBef>
          <a:spcPts val="471"/>
        </a:spcBef>
        <a:buFont typeface="Arial" panose="020B0604020202020204" pitchFamily="34" charset="0"/>
        <a:buChar char="•"/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1pPr>
      <a:lvl2pPr marL="43114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2pPr>
      <a:lvl3pPr marL="862283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3pPr>
      <a:lvl4pPr marL="1293424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4pPr>
      <a:lvl5pPr marL="1724567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5pPr>
      <a:lvl6pPr marL="2155708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6pPr>
      <a:lvl7pPr marL="2586849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7pPr>
      <a:lvl8pPr marL="3017991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8pPr>
      <a:lvl9pPr marL="3449132" algn="l" defTabSz="862283" rtl="0" eaLnBrk="1" latinLnBrk="0" hangingPunct="1">
        <a:defRPr sz="169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chart" Target="../charts/char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chart" Target="../charts/chart2.xml"/><Relationship Id="rId4" Type="http://schemas.openxmlformats.org/officeDocument/2006/relationships/image" Target="../media/image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15843" y="385351"/>
            <a:ext cx="1107705" cy="750334"/>
          </a:xfrm>
          <a:prstGeom prst="rect">
            <a:avLst/>
          </a:prstGeom>
          <a:blipFill>
            <a:blip r:embed="rId2">
              <a:alphaModFix amt="0"/>
            </a:blip>
            <a:stretch>
              <a:fillRect/>
            </a:stretch>
          </a:blip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4276" dirty="0">
                <a:solidFill>
                  <a:schemeClr val="bg2">
                    <a:lumMod val="75000"/>
                  </a:schemeClr>
                </a:solidFill>
              </a:rPr>
              <a:t>0</a:t>
            </a:r>
            <a:r>
              <a:rPr lang="ru-RU" altLang="ru-RU" sz="4276" dirty="0">
                <a:solidFill>
                  <a:srgbClr val="FF0000"/>
                </a:solidFill>
              </a:rPr>
              <a:t>1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419856"/>
            <a:ext cx="608152" cy="704540"/>
          </a:xfrm>
          <a:prstGeom prst="rect">
            <a:avLst/>
          </a:prstGeom>
        </p:spPr>
      </p:pic>
      <p:sp>
        <p:nvSpPr>
          <p:cNvPr id="9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noFill/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Объект 5">
            <a:extLst>
              <a:ext uri="{FF2B5EF4-FFF2-40B4-BE49-F238E27FC236}">
                <a16:creationId xmlns:a16="http://schemas.microsoft.com/office/drawing/2014/main" id="{585E099F-235F-4B92-AB23-9D5CC1CA30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84794669"/>
              </p:ext>
            </p:extLst>
          </p:nvPr>
        </p:nvGraphicFramePr>
        <p:xfrm>
          <a:off x="216556" y="1844824"/>
          <a:ext cx="8675924" cy="4523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A47F92A3-C777-4313-90FD-4498DDF5CA66}"/>
              </a:ext>
            </a:extLst>
          </p:cNvPr>
          <p:cNvSpPr txBox="1">
            <a:spLocks/>
          </p:cNvSpPr>
          <p:nvPr/>
        </p:nvSpPr>
        <p:spPr>
          <a:xfrm>
            <a:off x="577744" y="1265964"/>
            <a:ext cx="8530760" cy="794884"/>
          </a:xfrm>
          <a:prstGeom prst="rect">
            <a:avLst/>
          </a:prstGeom>
          <a:blipFill dpi="0" rotWithShape="1">
            <a:blip r:embed="rId5">
              <a:alphaModFix amt="0"/>
            </a:blip>
            <a:srcRect/>
            <a:stretch>
              <a:fillRect/>
            </a:stretch>
          </a:blipFill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/>
              <a:t>Плата за использование лесов на 01.</a:t>
            </a:r>
            <a:r>
              <a:rPr lang="en-US" sz="2800" b="1" dirty="0"/>
              <a:t>0</a:t>
            </a:r>
            <a:r>
              <a:rPr lang="ru-RU" sz="2800" b="1" dirty="0"/>
              <a:t>7.202</a:t>
            </a:r>
            <a:r>
              <a:rPr lang="en-US" sz="2800" b="1" dirty="0"/>
              <a:t>3</a:t>
            </a:r>
            <a:r>
              <a:rPr lang="ru-RU" sz="2800" b="1" dirty="0"/>
              <a:t> года </a:t>
            </a:r>
          </a:p>
        </p:txBody>
      </p:sp>
    </p:spTree>
    <p:extLst>
      <p:ext uri="{BB962C8B-B14F-4D97-AF65-F5344CB8AC3E}">
        <p14:creationId xmlns:p14="http://schemas.microsoft.com/office/powerpoint/2010/main" val="2268221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3">
            <a:extLst>
              <a:ext uri="{FF2B5EF4-FFF2-40B4-BE49-F238E27FC236}">
                <a16:creationId xmlns:a16="http://schemas.microsoft.com/office/drawing/2014/main" id="{3D6065CB-1B27-48CA-886B-D48C58903AF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51520" y="4869160"/>
            <a:ext cx="8784976" cy="1988840"/>
          </a:xfrm>
          <a:blipFill dpi="0" rotWithShape="1">
            <a:blip r:embed="rId4">
              <a:alphaModFix amt="0"/>
            </a:blip>
            <a:srcRect/>
            <a:stretch>
              <a:fillRect/>
            </a:stretch>
          </a:blipFill>
        </p:spPr>
        <p:txBody>
          <a:bodyPr/>
          <a:lstStyle/>
          <a:p>
            <a:pPr marL="0" indent="0" algn="ctr">
              <a:buNone/>
            </a:pPr>
            <a:r>
              <a:rPr lang="ru-RU" sz="1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целях погашения задолженности министерством приняты следующие меры: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находится в ССП на исполнении –  97,7 млн. руб.;                                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окончены с актом о невозможности взыскания – 7,9 млн. руб.;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задолженность, имеющая признаки нереальной к взысканию – 14,7 млн. руб.; </a:t>
            </a:r>
          </a:p>
          <a:p>
            <a:r>
              <a:rPr lang="ru-RU" sz="1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стадии претензионно-исковой работы – 35,5 млн. руб.</a:t>
            </a:r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6932107A-D6AD-42E2-BA92-73E2F4A14F1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794541758"/>
              </p:ext>
            </p:extLst>
          </p:nvPr>
        </p:nvGraphicFramePr>
        <p:xfrm>
          <a:off x="179512" y="2204864"/>
          <a:ext cx="8762090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15843" y="385352"/>
            <a:ext cx="1107705" cy="802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390952"/>
            <a:r>
              <a:rPr lang="ru-RU" altLang="ru-RU" sz="4618" dirty="0">
                <a:solidFill>
                  <a:srgbClr val="E7E6E6">
                    <a:lumMod val="75000"/>
                  </a:srgbClr>
                </a:solidFill>
              </a:rPr>
              <a:t>02</a:t>
            </a:r>
            <a:endParaRPr lang="ru-RU" altLang="ru-RU" sz="4618" dirty="0">
              <a:solidFill>
                <a:srgbClr val="FF000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9192" y="385351"/>
            <a:ext cx="608152" cy="704540"/>
          </a:xfrm>
          <a:prstGeom prst="rect">
            <a:avLst/>
          </a:prstGeom>
        </p:spPr>
      </p:pic>
      <p:sp>
        <p:nvSpPr>
          <p:cNvPr id="12" name="Заголовок 1"/>
          <p:cNvSpPr txBox="1">
            <a:spLocks/>
          </p:cNvSpPr>
          <p:nvPr/>
        </p:nvSpPr>
        <p:spPr>
          <a:xfrm>
            <a:off x="4354959" y="489828"/>
            <a:ext cx="3966950" cy="735363"/>
          </a:xfrm>
          <a:prstGeom prst="rect">
            <a:avLst/>
          </a:prstGeom>
          <a:noFill/>
        </p:spPr>
        <p:txBody>
          <a:bodyPr vert="horz" lIns="78191" tIns="39095" rIns="78191" bIns="39095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4400" kern="1200" dirty="0">
                <a:solidFill>
                  <a:srgbClr val="002060"/>
                </a:solidFill>
                <a:latin typeface="Fedra Sans Pro Bold" panose="020B0804040000020004" pitchFamily="34" charset="0"/>
                <a:ea typeface="+mj-ea"/>
                <a:cs typeface="+mj-cs"/>
              </a:defRPr>
            </a:lvl1pPr>
          </a:lstStyle>
          <a:p>
            <a:pPr defTabSz="781903"/>
            <a:r>
              <a:rPr lang="ru-RU" sz="1197" b="1" spc="34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Rasa Medium"/>
              </a:rPr>
              <a:t>МИНИСТЕРСТВО ПРИРОДНЫХ РЕСУРСОВ, ЛЕСНОГО ХОЗЯЙСТВА И ЭКОЛОГИИ  НОВГОРОДСКОЙ ОБЛАСТИ</a:t>
            </a:r>
            <a:endParaRPr lang="ru-RU" sz="1197" b="1" spc="34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7294BA-B2CD-444A-A710-6703877C1268}"/>
              </a:ext>
            </a:extLst>
          </p:cNvPr>
          <p:cNvSpPr txBox="1"/>
          <p:nvPr/>
        </p:nvSpPr>
        <p:spPr>
          <a:xfrm>
            <a:off x="835688" y="1516210"/>
            <a:ext cx="8105914" cy="584775"/>
          </a:xfrm>
          <a:prstGeom prst="rect">
            <a:avLst/>
          </a:prstGeom>
          <a:blipFill dpi="0" rotWithShape="1">
            <a:blip r:embed="rId4">
              <a:alphaModFix amt="1000"/>
            </a:blip>
            <a:srcRect/>
            <a:stretch>
              <a:fillRect/>
            </a:stretch>
          </a:blipFill>
        </p:spPr>
        <p:txBody>
          <a:bodyPr wrap="square" rtlCol="0">
            <a:spAutoFit/>
          </a:bodyPr>
          <a:lstStyle/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Задолженность по плате за использование лесов </a:t>
            </a:r>
          </a:p>
          <a:p>
            <a:pPr algn="ctr" defTabSz="390952"/>
            <a:r>
              <a:rPr 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01.07.2023 года – 155,8 млн. рублей</a:t>
            </a:r>
          </a:p>
        </p:txBody>
      </p:sp>
    </p:spTree>
    <p:extLst>
      <p:ext uri="{BB962C8B-B14F-4D97-AF65-F5344CB8AC3E}">
        <p14:creationId xmlns:p14="http://schemas.microsoft.com/office/powerpoint/2010/main" val="3746859503"/>
      </p:ext>
    </p:extLst>
  </p:cSld>
  <p:clrMapOvr>
    <a:masterClrMapping/>
  </p:clrMapOvr>
</p:sld>
</file>

<file path=ppt/theme/theme1.xml><?xml version="1.0" encoding="utf-8"?>
<a:theme xmlns:a="http://schemas.openxmlformats.org/drawingml/2006/main" name="Правительство НО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883</TotalTime>
  <Words>157</Words>
  <Application>Microsoft Office PowerPoint</Application>
  <PresentationFormat>Экран (4:3)</PresentationFormat>
  <Paragraphs>28</Paragraphs>
  <Slides>2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</vt:i4>
      </vt:variant>
    </vt:vector>
  </HeadingPairs>
  <TitlesOfParts>
    <vt:vector size="9" baseType="lpstr">
      <vt:lpstr>Arial</vt:lpstr>
      <vt:lpstr>Calibri</vt:lpstr>
      <vt:lpstr>Calibri Light</vt:lpstr>
      <vt:lpstr>Fedra Sans Pro Book</vt:lpstr>
      <vt:lpstr>Fedra Sans Pro Medium</vt:lpstr>
      <vt:lpstr>Times New Roman</vt:lpstr>
      <vt:lpstr>Правительство НО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Taivas</dc:creator>
  <cp:lastModifiedBy>Баранова Е.А.</cp:lastModifiedBy>
  <cp:revision>115</cp:revision>
  <cp:lastPrinted>2020-04-16T14:14:40Z</cp:lastPrinted>
  <dcterms:modified xsi:type="dcterms:W3CDTF">2023-07-06T09:49:15Z</dcterms:modified>
</cp:coreProperties>
</file>