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7" autoAdjust="0"/>
    <p:restoredTop sz="94660"/>
  </p:normalViewPr>
  <p:slideViewPr>
    <p:cSldViewPr>
      <p:cViewPr varScale="1">
        <p:scale>
          <a:sx n="108" d="100"/>
          <a:sy n="108" d="100"/>
        </p:scale>
        <p:origin x="12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chartUserShapes" Target="../drawings/drawing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4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290886826578934E-2"/>
          <c:y val="2.3317684157840607E-2"/>
          <c:w val="0.89803656647983554"/>
          <c:h val="0.809570477442814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01.10.2022</c:v>
                </c:pt>
                <c:pt idx="1">
                  <c:v>на 01.10.2023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4.8</c:v>
                </c:pt>
                <c:pt idx="1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0642E-3"/>
                  <c:y val="5.3345442358182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2B-4D80-AA92-43D4EA78C275}"/>
                </c:ext>
              </c:extLst>
            </c:dLbl>
            <c:dLbl>
              <c:idx val="1"/>
              <c:layout>
                <c:manualLayout>
                  <c:x val="1.4638210293219569E-3"/>
                  <c:y val="5.6153097219139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E6-4DA7-A0A0-1CB7198DA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01.10.2022</c:v>
                </c:pt>
                <c:pt idx="1">
                  <c:v>на 01.10.2023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341.6</c:v>
                </c:pt>
                <c:pt idx="1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0642E-3"/>
                  <c:y val="5.053778749722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E6-4DA7-A0A0-1CB7198DA390}"/>
                </c:ext>
              </c:extLst>
            </c:dLbl>
            <c:dLbl>
              <c:idx val="1"/>
              <c:layout>
                <c:manualLayout>
                  <c:x val="-5.8552841172882569E-3"/>
                  <c:y val="5.8960752080096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01.10.2022</c:v>
                </c:pt>
                <c:pt idx="1">
                  <c:v>на 01.10.2023</c:v>
                </c:pt>
              </c:strCache>
            </c:strRef>
          </c:cat>
          <c:val>
            <c:numRef>
              <c:f>Лист1!$D$2:$D$3</c:f>
              <c:numCache>
                <c:formatCode>#\ ##0.0</c:formatCode>
                <c:ptCount val="2"/>
                <c:pt idx="0">
                  <c:v>411.9</c:v>
                </c:pt>
                <c:pt idx="1">
                  <c:v>371.2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1178E-3"/>
                  <c:y val="6.738371666296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2B-4D80-AA92-43D4EA78C275}"/>
                </c:ext>
              </c:extLst>
            </c:dLbl>
            <c:dLbl>
              <c:idx val="1"/>
              <c:layout>
                <c:manualLayout>
                  <c:x val="-5.8552841172882569E-3"/>
                  <c:y val="6.1768406941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01.10.2022</c:v>
                </c:pt>
                <c:pt idx="1">
                  <c:v>на 01.10.2023</c:v>
                </c:pt>
              </c:strCache>
            </c:strRef>
          </c:cat>
          <c:val>
            <c:numRef>
              <c:f>Лист1!$E$2:$E$3</c:f>
              <c:numCache>
                <c:formatCode>#\ ##0.0</c:formatCode>
                <c:ptCount val="2"/>
                <c:pt idx="0">
                  <c:v>758.3</c:v>
                </c:pt>
                <c:pt idx="1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B-4D80-AA92-43D4EA78C2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254848"/>
        <c:axId val="154882712"/>
        <c:axId val="154756976"/>
      </c:bar3DChart>
      <c:catAx>
        <c:axId val="15525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  <c:auto val="1"/>
        <c:lblAlgn val="ctr"/>
        <c:lblOffset val="100"/>
        <c:noMultiLvlLbl val="0"/>
      </c:catAx>
      <c:valAx>
        <c:axId val="154882712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254848"/>
        <c:crosses val="autoZero"/>
        <c:crossBetween val="between"/>
      </c:valAx>
      <c:serAx>
        <c:axId val="1547569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</c:serAx>
      <c:spPr>
        <a:blipFill dpi="0" rotWithShape="1">
          <a:blip xmlns:r="http://schemas.openxmlformats.org/officeDocument/2006/relationships" r:embed="rId3">
            <a:alphaModFix amt="3000"/>
          </a:blip>
          <a:srcRect/>
          <a:stretch>
            <a:fillRect/>
          </a:stretch>
        </a:blipFill>
        <a:ln>
          <a:noFill/>
        </a:ln>
        <a:effectLst>
          <a:outerShdw blurRad="50800" dist="50800" dir="5400000" sx="140000" sy="140000" algn="ctr" rotWithShape="0">
            <a:srgbClr val="000000">
              <a:alpha val="96000"/>
            </a:srgbClr>
          </a:outerShdw>
        </a:effectLst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4">
        <a:alphaModFix amt="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4237811960287244E-2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1638680736134073"/>
                  <c:y val="2.8134033608307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65548630520797"/>
                      <c:h val="0.1688078428996104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C931-4D91-B7AA-841F6B81A462}"/>
                </c:ext>
              </c:extLst>
            </c:dLbl>
            <c:dLbl>
              <c:idx val="1"/>
              <c:layout>
                <c:manualLayout>
                  <c:x val="-6.1357849554158884E-2"/>
                  <c:y val="-0.1340250914881511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63154567003988E-2"/>
                      <c:h val="0.1041980184019957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C931-4D91-B7AA-841F6B81A462}"/>
                </c:ext>
              </c:extLst>
            </c:dLbl>
            <c:dLbl>
              <c:idx val="2"/>
              <c:layout>
                <c:manualLayout>
                  <c:x val="0.13131733008950036"/>
                  <c:y val="-0.1331569219581663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64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931-4D91-B7AA-841F6B81A462}"/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931-4D91-B7AA-841F6B81A462}"/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C931-4D91-B7AA-841F6B81A462}"/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931-4D91-B7AA-841F6B81A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- 25,7 млн.руб.</c:v>
                </c:pt>
                <c:pt idx="1">
                  <c:v>областной бюджет  -25,7 млн. руб.</c:v>
                </c:pt>
                <c:pt idx="2">
                  <c:v>местные бюджеты - 89,4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25.7</c:v>
                </c:pt>
                <c:pt idx="1">
                  <c:v>25.7</c:v>
                </c:pt>
                <c:pt idx="2">
                  <c:v>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1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914822552673059"/>
          <c:y val="0.44970802907421054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0.59518</cdr:x>
      <cdr:y>0.56116</cdr:y>
    </cdr:from>
    <cdr:to>
      <cdr:x>0.69189</cdr:x>
      <cdr:y>0.60666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2664296"/>
          <a:ext cx="842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0.57038</cdr:x>
      <cdr:y>0.455</cdr:y>
    </cdr:from>
    <cdr:to>
      <cdr:x>0.70842</cdr:x>
      <cdr:y>0.59149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2160240"/>
          <a:ext cx="120243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/>
        </a:p>
      </cdr:txBody>
    </cdr:sp>
  </cdr:relSizeAnchor>
  <cdr:relSizeAnchor xmlns:cdr="http://schemas.openxmlformats.org/drawingml/2006/chartDrawing">
    <cdr:from>
      <cdr:x>0.28106</cdr:x>
      <cdr:y>0.74316</cdr:y>
    </cdr:from>
    <cdr:to>
      <cdr:x>0.38603</cdr:x>
      <cdr:y>0.93575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35283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0.25626</cdr:x>
      <cdr:y>0.72799</cdr:y>
    </cdr:from>
    <cdr:to>
      <cdr:x>0.41083</cdr:x>
      <cdr:y>0.92059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2248" y="3456384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7544" y="237416"/>
            <a:ext cx="1107705" cy="52322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01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/>
            </a:stretch>
          </a:blipFill>
          <a:effectLst>
            <a:outerShdw blurRad="50800" dist="50800" dir="5400000" sx="24000" sy="24000" algn="ctr" rotWithShape="0">
              <a:schemeClr val="bg1">
                <a:alpha val="87000"/>
              </a:schemeClr>
            </a:outerShdw>
          </a:effectLst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effectLst>
                  <a:outerShdw blurRad="50800" dist="50800" dir="5400000" sx="69000" sy="69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</a:t>
            </a:r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297245"/>
              </p:ext>
            </p:extLst>
          </p:nvPr>
        </p:nvGraphicFramePr>
        <p:xfrm>
          <a:off x="234038" y="1822392"/>
          <a:ext cx="8675924" cy="452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530760" cy="794884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/>
              <a:t>Плата за использование лесов на 01.10.202</a:t>
            </a:r>
            <a:r>
              <a:rPr lang="en-US" sz="2600" b="1" dirty="0"/>
              <a:t>3</a:t>
            </a:r>
            <a:r>
              <a:rPr lang="ru-RU" sz="2600" b="1" dirty="0"/>
              <a:t> года (млн. </a:t>
            </a:r>
            <a:r>
              <a:rPr lang="ru-RU" sz="2600" b="1" dirty="0" err="1"/>
              <a:t>руб</a:t>
            </a:r>
            <a:r>
              <a:rPr lang="ru-RU" sz="28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ССП на исполнении –  96,4 млн. руб.;                                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окончены с актом о невозможности взыскания – 3,0 млн. руб.;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задолженность, имеющая признаки нереальной к взысканию – 13,1 млн. руб.;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претензионно-исковой работы – 28,4 млн.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45178212"/>
              </p:ext>
            </p:extLst>
          </p:nvPr>
        </p:nvGraphicFramePr>
        <p:xfrm>
          <a:off x="179512" y="2204864"/>
          <a:ext cx="876209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9552" y="186201"/>
            <a:ext cx="110770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2800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02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01.10.2023 года – 140,9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917</TotalTime>
  <Words>125</Words>
  <Application>Microsoft Office PowerPoint</Application>
  <PresentationFormat>Экран (4:3)</PresentationFormat>
  <Paragraphs>25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Fedra Sans Pro Book</vt:lpstr>
      <vt:lpstr>Fedra Sans Pro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119</cp:revision>
  <cp:lastPrinted>2020-04-16T14:14:40Z</cp:lastPrinted>
  <dcterms:modified xsi:type="dcterms:W3CDTF">2023-10-12T09:38:21Z</dcterms:modified>
</cp:coreProperties>
</file>